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8"/>
  </p:notesMasterIdLst>
  <p:sldIdLst>
    <p:sldId id="256" r:id="rId2"/>
    <p:sldId id="274" r:id="rId3"/>
    <p:sldId id="303" r:id="rId4"/>
    <p:sldId id="259" r:id="rId5"/>
    <p:sldId id="265" r:id="rId6"/>
    <p:sldId id="266" r:id="rId7"/>
    <p:sldId id="263" r:id="rId8"/>
    <p:sldId id="267" r:id="rId9"/>
    <p:sldId id="320" r:id="rId10"/>
    <p:sldId id="315" r:id="rId11"/>
    <p:sldId id="318" r:id="rId12"/>
    <p:sldId id="279" r:id="rId13"/>
    <p:sldId id="271" r:id="rId14"/>
    <p:sldId id="268" r:id="rId15"/>
    <p:sldId id="314" r:id="rId16"/>
    <p:sldId id="288" r:id="rId17"/>
    <p:sldId id="269" r:id="rId18"/>
    <p:sldId id="313" r:id="rId19"/>
    <p:sldId id="275" r:id="rId20"/>
    <p:sldId id="286" r:id="rId21"/>
    <p:sldId id="278" r:id="rId22"/>
    <p:sldId id="281" r:id="rId23"/>
    <p:sldId id="284" r:id="rId24"/>
    <p:sldId id="319" r:id="rId25"/>
    <p:sldId id="273" r:id="rId26"/>
    <p:sldId id="30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7F4004-8B77-74BD-129E-08CF84F5AD79}" name="Alaina Leadbeter" initials="AL" userId="S::aleadbeter@nevadahand.org::ff482c95-f374-4bbd-bf08-8c7601768221" providerId="AD"/>
  <p188:author id="{417797FB-4C48-B278-984C-19444F84DB6E}" name="Waldon Swenson" initials="WS" userId="S::wswenson@nevadahand.org::4cc8d712-494c-4cb1-9c72-7e4ad24265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3C26"/>
    <a:srgbClr val="F6C65B"/>
    <a:srgbClr val="1D355E"/>
    <a:srgbClr val="77881C"/>
    <a:srgbClr val="D29129"/>
    <a:srgbClr val="F6C6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16"/>
    <p:restoredTop sz="94694"/>
  </p:normalViewPr>
  <p:slideViewPr>
    <p:cSldViewPr snapToGrid="0">
      <p:cViewPr varScale="1">
        <p:scale>
          <a:sx n="55" d="100"/>
          <a:sy n="55" d="100"/>
        </p:scale>
        <p:origin x="93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17C1F5-13E1-4885-83CF-58C58F90AB19}"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02ED7377-64DA-4A90-B15C-CAF1E2129E07}">
      <dgm:prSet custT="1"/>
      <dgm:spPr/>
      <dgm:t>
        <a:bodyPr/>
        <a:lstStyle/>
        <a:p>
          <a:pPr algn="l">
            <a:defRPr b="1"/>
          </a:pPr>
          <a:r>
            <a:rPr lang="en-US" sz="1600">
              <a:latin typeface="Helvetica LT Std Cond" panose="020B0506020202030204" pitchFamily="34" charset="0"/>
            </a:rPr>
            <a:t>1993</a:t>
          </a:r>
        </a:p>
      </dgm:t>
    </dgm:pt>
    <dgm:pt modelId="{26E05F09-1EE6-458F-940D-219E38893530}" type="parTrans" cxnId="{E3130BAE-3B74-4EE7-BF3A-8414592D34E6}">
      <dgm:prSet/>
      <dgm:spPr/>
      <dgm:t>
        <a:bodyPr/>
        <a:lstStyle/>
        <a:p>
          <a:pPr algn="l"/>
          <a:endParaRPr lang="en-US" sz="1600">
            <a:latin typeface="Helvetica LT Std Cond" panose="020B0506020202030204" pitchFamily="34" charset="0"/>
          </a:endParaRPr>
        </a:p>
      </dgm:t>
    </dgm:pt>
    <dgm:pt modelId="{C5866ACC-8536-4EE2-AA23-517685E3AFD6}" type="sibTrans" cxnId="{E3130BAE-3B74-4EE7-BF3A-8414592D34E6}">
      <dgm:prSet/>
      <dgm:spPr/>
      <dgm:t>
        <a:bodyPr/>
        <a:lstStyle/>
        <a:p>
          <a:pPr algn="l"/>
          <a:endParaRPr lang="en-US" sz="1600">
            <a:latin typeface="Helvetica LT Std Cond" panose="020B0506020202030204" pitchFamily="34" charset="0"/>
          </a:endParaRPr>
        </a:p>
      </dgm:t>
    </dgm:pt>
    <dgm:pt modelId="{C94F03EF-943C-4C06-B0D0-8EB13FE12E9D}">
      <dgm:prSet custT="1"/>
      <dgm:spPr/>
      <dgm:t>
        <a:bodyPr/>
        <a:lstStyle/>
        <a:p>
          <a:pPr algn="l"/>
          <a:r>
            <a:rPr lang="en-US" sz="1600">
              <a:latin typeface="Helvetica LT Std Cond" panose="020B0506020202030204" pitchFamily="34" charset="0"/>
            </a:rPr>
            <a:t>Nevada HAND is founded by Mike Mullin.</a:t>
          </a:r>
        </a:p>
      </dgm:t>
    </dgm:pt>
    <dgm:pt modelId="{EEA8C426-2F08-455B-A1BB-9DB9F8ECB75A}" type="parTrans" cxnId="{C465D670-3142-4D75-8CAD-F9B2CF80C634}">
      <dgm:prSet/>
      <dgm:spPr/>
      <dgm:t>
        <a:bodyPr/>
        <a:lstStyle/>
        <a:p>
          <a:pPr algn="l"/>
          <a:endParaRPr lang="en-US" sz="1600">
            <a:latin typeface="Helvetica LT Std Cond" panose="020B0506020202030204" pitchFamily="34" charset="0"/>
          </a:endParaRPr>
        </a:p>
      </dgm:t>
    </dgm:pt>
    <dgm:pt modelId="{4FE3868F-4C58-4379-88D5-CB54A09648DE}" type="sibTrans" cxnId="{C465D670-3142-4D75-8CAD-F9B2CF80C634}">
      <dgm:prSet/>
      <dgm:spPr/>
      <dgm:t>
        <a:bodyPr/>
        <a:lstStyle/>
        <a:p>
          <a:pPr algn="l"/>
          <a:endParaRPr lang="en-US" sz="1600">
            <a:latin typeface="Helvetica LT Std Cond" panose="020B0506020202030204" pitchFamily="34" charset="0"/>
          </a:endParaRPr>
        </a:p>
      </dgm:t>
    </dgm:pt>
    <dgm:pt modelId="{8DE1C84D-825D-455F-A76F-82FB569C669F}">
      <dgm:prSet custT="1"/>
      <dgm:spPr/>
      <dgm:t>
        <a:bodyPr/>
        <a:lstStyle/>
        <a:p>
          <a:pPr algn="l">
            <a:defRPr b="1"/>
          </a:pPr>
          <a:r>
            <a:rPr lang="en-US" sz="1600">
              <a:latin typeface="Helvetica LT Std Cond" panose="020B0506020202030204" pitchFamily="34" charset="0"/>
            </a:rPr>
            <a:t>1997</a:t>
          </a:r>
        </a:p>
      </dgm:t>
    </dgm:pt>
    <dgm:pt modelId="{314F3AB7-0ABE-4AC1-BC67-5F4F2842FF0C}" type="parTrans" cxnId="{B804533B-91ED-4F59-BFBE-9764F01AD467}">
      <dgm:prSet/>
      <dgm:spPr/>
      <dgm:t>
        <a:bodyPr/>
        <a:lstStyle/>
        <a:p>
          <a:pPr algn="l"/>
          <a:endParaRPr lang="en-US" sz="1600">
            <a:latin typeface="Helvetica LT Std Cond" panose="020B0506020202030204" pitchFamily="34" charset="0"/>
          </a:endParaRPr>
        </a:p>
      </dgm:t>
    </dgm:pt>
    <dgm:pt modelId="{6B031ED2-A954-4559-8190-AD3C802C70C9}" type="sibTrans" cxnId="{B804533B-91ED-4F59-BFBE-9764F01AD467}">
      <dgm:prSet/>
      <dgm:spPr/>
      <dgm:t>
        <a:bodyPr/>
        <a:lstStyle/>
        <a:p>
          <a:pPr algn="l"/>
          <a:endParaRPr lang="en-US" sz="1600">
            <a:latin typeface="Helvetica LT Std Cond" panose="020B0506020202030204" pitchFamily="34" charset="0"/>
          </a:endParaRPr>
        </a:p>
      </dgm:t>
    </dgm:pt>
    <dgm:pt modelId="{F8827494-2385-46B4-B2CB-61FB7876C96F}">
      <dgm:prSet custT="1"/>
      <dgm:spPr/>
      <dgm:t>
        <a:bodyPr/>
        <a:lstStyle/>
        <a:p>
          <a:pPr algn="l"/>
          <a:r>
            <a:rPr lang="en-US" sz="1600">
              <a:latin typeface="Helvetica LT Std Cond" panose="020B0506020202030204" pitchFamily="34" charset="0"/>
            </a:rPr>
            <a:t>HAND Construction Company (HCC) is established.</a:t>
          </a:r>
        </a:p>
      </dgm:t>
    </dgm:pt>
    <dgm:pt modelId="{96DBF281-205C-4477-9DE4-5E18D6C0DC79}" type="parTrans" cxnId="{7F56408F-ECD8-4BA6-AADB-B525572FAB17}">
      <dgm:prSet/>
      <dgm:spPr/>
      <dgm:t>
        <a:bodyPr/>
        <a:lstStyle/>
        <a:p>
          <a:pPr algn="l"/>
          <a:endParaRPr lang="en-US" sz="1600">
            <a:latin typeface="Helvetica LT Std Cond" panose="020B0506020202030204" pitchFamily="34" charset="0"/>
          </a:endParaRPr>
        </a:p>
      </dgm:t>
    </dgm:pt>
    <dgm:pt modelId="{DB3B5626-C307-4CE3-B6CF-B6FBC3C98E89}" type="sibTrans" cxnId="{7F56408F-ECD8-4BA6-AADB-B525572FAB17}">
      <dgm:prSet/>
      <dgm:spPr/>
      <dgm:t>
        <a:bodyPr/>
        <a:lstStyle/>
        <a:p>
          <a:pPr algn="l"/>
          <a:endParaRPr lang="en-US" sz="1600">
            <a:latin typeface="Helvetica LT Std Cond" panose="020B0506020202030204" pitchFamily="34" charset="0"/>
          </a:endParaRPr>
        </a:p>
      </dgm:t>
    </dgm:pt>
    <dgm:pt modelId="{4E2EFC3E-4A99-462E-917C-F0A1880B9D52}">
      <dgm:prSet custT="1"/>
      <dgm:spPr/>
      <dgm:t>
        <a:bodyPr/>
        <a:lstStyle/>
        <a:p>
          <a:pPr algn="l">
            <a:defRPr b="1"/>
          </a:pPr>
          <a:r>
            <a:rPr lang="en-US" sz="1600">
              <a:latin typeface="Helvetica LT Std Cond" panose="020B0506020202030204" pitchFamily="34" charset="0"/>
            </a:rPr>
            <a:t>1999</a:t>
          </a:r>
        </a:p>
      </dgm:t>
    </dgm:pt>
    <dgm:pt modelId="{52925B1C-A2A5-49DC-B876-37EBAA26D6D7}" type="parTrans" cxnId="{82CAF164-F474-4982-96EF-39A75E45CBF8}">
      <dgm:prSet/>
      <dgm:spPr/>
      <dgm:t>
        <a:bodyPr/>
        <a:lstStyle/>
        <a:p>
          <a:pPr algn="l"/>
          <a:endParaRPr lang="en-US" sz="1600">
            <a:latin typeface="Helvetica LT Std Cond" panose="020B0506020202030204" pitchFamily="34" charset="0"/>
          </a:endParaRPr>
        </a:p>
      </dgm:t>
    </dgm:pt>
    <dgm:pt modelId="{A86F4196-4CB7-41F1-880B-2D983429E44D}" type="sibTrans" cxnId="{82CAF164-F474-4982-96EF-39A75E45CBF8}">
      <dgm:prSet/>
      <dgm:spPr/>
      <dgm:t>
        <a:bodyPr/>
        <a:lstStyle/>
        <a:p>
          <a:pPr algn="l"/>
          <a:endParaRPr lang="en-US" sz="1600">
            <a:latin typeface="Helvetica LT Std Cond" panose="020B0506020202030204" pitchFamily="34" charset="0"/>
          </a:endParaRPr>
        </a:p>
      </dgm:t>
    </dgm:pt>
    <dgm:pt modelId="{DA89FB5B-E4BF-4DC0-9020-9F47519368D2}">
      <dgm:prSet custT="1"/>
      <dgm:spPr/>
      <dgm:t>
        <a:bodyPr/>
        <a:lstStyle/>
        <a:p>
          <a:pPr algn="l"/>
          <a:r>
            <a:rPr lang="en-US" sz="1600">
              <a:latin typeface="Helvetica LT Std Cond" panose="020B0506020202030204" pitchFamily="34" charset="0"/>
            </a:rPr>
            <a:t>Stewart Pines Apartment Homes opens.</a:t>
          </a:r>
        </a:p>
      </dgm:t>
    </dgm:pt>
    <dgm:pt modelId="{3AC5D730-7112-43E0-90F4-56D9DE0ABECE}" type="parTrans" cxnId="{F2489F50-F183-497D-8574-E00071EFFC09}">
      <dgm:prSet/>
      <dgm:spPr/>
      <dgm:t>
        <a:bodyPr/>
        <a:lstStyle/>
        <a:p>
          <a:pPr algn="l"/>
          <a:endParaRPr lang="en-US" sz="1600">
            <a:latin typeface="Helvetica LT Std Cond" panose="020B0506020202030204" pitchFamily="34" charset="0"/>
          </a:endParaRPr>
        </a:p>
      </dgm:t>
    </dgm:pt>
    <dgm:pt modelId="{D5022F51-40E2-40A4-8709-C79B3A13E015}" type="sibTrans" cxnId="{F2489F50-F183-497D-8574-E00071EFFC09}">
      <dgm:prSet/>
      <dgm:spPr/>
      <dgm:t>
        <a:bodyPr/>
        <a:lstStyle/>
        <a:p>
          <a:pPr algn="l"/>
          <a:endParaRPr lang="en-US" sz="1600">
            <a:latin typeface="Helvetica LT Std Cond" panose="020B0506020202030204" pitchFamily="34" charset="0"/>
          </a:endParaRPr>
        </a:p>
      </dgm:t>
    </dgm:pt>
    <dgm:pt modelId="{72E8E845-5985-4B92-B482-FA8F5F3DEAA7}">
      <dgm:prSet custT="1"/>
      <dgm:spPr/>
      <dgm:t>
        <a:bodyPr/>
        <a:lstStyle/>
        <a:p>
          <a:pPr algn="l">
            <a:defRPr b="1"/>
          </a:pPr>
          <a:r>
            <a:rPr lang="en-US" sz="1600">
              <a:latin typeface="Helvetica LT Std Cond" panose="020B0506020202030204" pitchFamily="34" charset="0"/>
            </a:rPr>
            <a:t>2001</a:t>
          </a:r>
        </a:p>
      </dgm:t>
    </dgm:pt>
    <dgm:pt modelId="{20BE6805-7CFF-4AB6-B1BD-C8CBF658BB18}" type="parTrans" cxnId="{7C4206DC-4054-49CC-8FCF-76C83106113C}">
      <dgm:prSet/>
      <dgm:spPr/>
      <dgm:t>
        <a:bodyPr/>
        <a:lstStyle/>
        <a:p>
          <a:pPr algn="l"/>
          <a:endParaRPr lang="en-US" sz="1600">
            <a:latin typeface="Helvetica LT Std Cond" panose="020B0506020202030204" pitchFamily="34" charset="0"/>
          </a:endParaRPr>
        </a:p>
      </dgm:t>
    </dgm:pt>
    <dgm:pt modelId="{30052C6B-C77F-4BDC-A7D3-FA7E6E89D5A9}" type="sibTrans" cxnId="{7C4206DC-4054-49CC-8FCF-76C83106113C}">
      <dgm:prSet/>
      <dgm:spPr/>
      <dgm:t>
        <a:bodyPr/>
        <a:lstStyle/>
        <a:p>
          <a:pPr algn="l"/>
          <a:endParaRPr lang="en-US" sz="1600">
            <a:latin typeface="Helvetica LT Std Cond" panose="020B0506020202030204" pitchFamily="34" charset="0"/>
          </a:endParaRPr>
        </a:p>
      </dgm:t>
    </dgm:pt>
    <dgm:pt modelId="{197990DC-0064-4417-AD85-91C801CD5CBC}">
      <dgm:prSet custT="1"/>
      <dgm:spPr/>
      <dgm:t>
        <a:bodyPr/>
        <a:lstStyle/>
        <a:p>
          <a:pPr algn="l"/>
          <a:r>
            <a:rPr lang="en-US" sz="1600">
              <a:latin typeface="Helvetica LT Std Cond" panose="020B0506020202030204" pitchFamily="34" charset="0"/>
            </a:rPr>
            <a:t>HAND Property Management (HPM) is formed. Apache Pines Apartment Homes opens.</a:t>
          </a:r>
        </a:p>
      </dgm:t>
    </dgm:pt>
    <dgm:pt modelId="{B0BE8F26-126C-4AA1-B8B5-B98524FDBFC4}" type="parTrans" cxnId="{21E12E67-A106-4A25-8742-86A20E24480C}">
      <dgm:prSet/>
      <dgm:spPr/>
      <dgm:t>
        <a:bodyPr/>
        <a:lstStyle/>
        <a:p>
          <a:pPr algn="l"/>
          <a:endParaRPr lang="en-US" sz="1600">
            <a:latin typeface="Helvetica LT Std Cond" panose="020B0506020202030204" pitchFamily="34" charset="0"/>
          </a:endParaRPr>
        </a:p>
      </dgm:t>
    </dgm:pt>
    <dgm:pt modelId="{63583C0C-FFF1-4F4E-8801-988A3F4D64FF}" type="sibTrans" cxnId="{21E12E67-A106-4A25-8742-86A20E24480C}">
      <dgm:prSet/>
      <dgm:spPr/>
      <dgm:t>
        <a:bodyPr/>
        <a:lstStyle/>
        <a:p>
          <a:pPr algn="l"/>
          <a:endParaRPr lang="en-US" sz="1600">
            <a:latin typeface="Helvetica LT Std Cond" panose="020B0506020202030204" pitchFamily="34" charset="0"/>
          </a:endParaRPr>
        </a:p>
      </dgm:t>
    </dgm:pt>
    <dgm:pt modelId="{FF5B2C06-ECD1-4DE0-B1E1-C572CC77AF06}">
      <dgm:prSet custT="1"/>
      <dgm:spPr/>
      <dgm:t>
        <a:bodyPr/>
        <a:lstStyle/>
        <a:p>
          <a:pPr algn="l">
            <a:defRPr b="1"/>
          </a:pPr>
          <a:r>
            <a:rPr lang="en-US" sz="1600">
              <a:latin typeface="Helvetica LT Std Cond" panose="020B0506020202030204" pitchFamily="34" charset="0"/>
            </a:rPr>
            <a:t>2003</a:t>
          </a:r>
        </a:p>
      </dgm:t>
    </dgm:pt>
    <dgm:pt modelId="{9DAFDE1E-C4C2-4529-ACDC-B700E3E97BB4}" type="parTrans" cxnId="{68DC291A-0F9C-4EE4-82A3-AA48C2AA9CB6}">
      <dgm:prSet/>
      <dgm:spPr/>
      <dgm:t>
        <a:bodyPr/>
        <a:lstStyle/>
        <a:p>
          <a:pPr algn="l"/>
          <a:endParaRPr lang="en-US" sz="1600">
            <a:latin typeface="Helvetica LT Std Cond" panose="020B0506020202030204" pitchFamily="34" charset="0"/>
          </a:endParaRPr>
        </a:p>
      </dgm:t>
    </dgm:pt>
    <dgm:pt modelId="{EE1F6506-8119-4D55-A3B1-B14156F2CD71}" type="sibTrans" cxnId="{68DC291A-0F9C-4EE4-82A3-AA48C2AA9CB6}">
      <dgm:prSet/>
      <dgm:spPr/>
      <dgm:t>
        <a:bodyPr/>
        <a:lstStyle/>
        <a:p>
          <a:pPr algn="l"/>
          <a:endParaRPr lang="en-US" sz="1600">
            <a:latin typeface="Helvetica LT Std Cond" panose="020B0506020202030204" pitchFamily="34" charset="0"/>
          </a:endParaRPr>
        </a:p>
      </dgm:t>
    </dgm:pt>
    <dgm:pt modelId="{93EC286C-E3BB-42DA-89CD-9C98E9CCC687}">
      <dgm:prSet custT="1"/>
      <dgm:spPr/>
      <dgm:t>
        <a:bodyPr/>
        <a:lstStyle/>
        <a:p>
          <a:pPr algn="l"/>
          <a:r>
            <a:rPr lang="en-US" sz="1600" dirty="0">
              <a:latin typeface="Helvetica LT Std Cond" panose="020B0506020202030204" pitchFamily="34" charset="0"/>
            </a:rPr>
            <a:t>Nevada HAND establishes Resident Services team to connect our residents with supportive services.</a:t>
          </a:r>
        </a:p>
      </dgm:t>
    </dgm:pt>
    <dgm:pt modelId="{7D0E02C8-30B6-47BE-8816-35E6DE56AAA5}" type="parTrans" cxnId="{DDFA7157-B8E7-4F7C-9B96-0764ED963272}">
      <dgm:prSet/>
      <dgm:spPr/>
      <dgm:t>
        <a:bodyPr/>
        <a:lstStyle/>
        <a:p>
          <a:pPr algn="l"/>
          <a:endParaRPr lang="en-US" sz="1600">
            <a:latin typeface="Helvetica LT Std Cond" panose="020B0506020202030204" pitchFamily="34" charset="0"/>
          </a:endParaRPr>
        </a:p>
      </dgm:t>
    </dgm:pt>
    <dgm:pt modelId="{FCF729D5-B9E5-41A0-A158-6CAAD8ACC3A3}" type="sibTrans" cxnId="{DDFA7157-B8E7-4F7C-9B96-0764ED963272}">
      <dgm:prSet/>
      <dgm:spPr/>
      <dgm:t>
        <a:bodyPr/>
        <a:lstStyle/>
        <a:p>
          <a:pPr algn="l"/>
          <a:endParaRPr lang="en-US" sz="1600">
            <a:latin typeface="Helvetica LT Std Cond" panose="020B0506020202030204" pitchFamily="34" charset="0"/>
          </a:endParaRPr>
        </a:p>
      </dgm:t>
    </dgm:pt>
    <dgm:pt modelId="{553EC4A3-85B4-4F09-BC83-A0E56B8F540B}">
      <dgm:prSet custT="1"/>
      <dgm:spPr/>
      <dgm:t>
        <a:bodyPr/>
        <a:lstStyle/>
        <a:p>
          <a:pPr algn="l">
            <a:defRPr b="1"/>
          </a:pPr>
          <a:r>
            <a:rPr lang="en-US" sz="1600">
              <a:latin typeface="Helvetica LT Std Cond" panose="020B0506020202030204" pitchFamily="34" charset="0"/>
            </a:rPr>
            <a:t>2007</a:t>
          </a:r>
        </a:p>
      </dgm:t>
    </dgm:pt>
    <dgm:pt modelId="{3B13A513-18C3-432E-B339-FA75430D8656}" type="parTrans" cxnId="{930657C9-0048-4D42-8621-E2A6E7A09FFF}">
      <dgm:prSet/>
      <dgm:spPr/>
      <dgm:t>
        <a:bodyPr/>
        <a:lstStyle/>
        <a:p>
          <a:pPr algn="l"/>
          <a:endParaRPr lang="en-US" sz="1600">
            <a:latin typeface="Helvetica LT Std Cond" panose="020B0506020202030204" pitchFamily="34" charset="0"/>
          </a:endParaRPr>
        </a:p>
      </dgm:t>
    </dgm:pt>
    <dgm:pt modelId="{EC3CCC8D-8276-4D15-A185-329F2680812A}" type="sibTrans" cxnId="{930657C9-0048-4D42-8621-E2A6E7A09FFF}">
      <dgm:prSet/>
      <dgm:spPr/>
      <dgm:t>
        <a:bodyPr/>
        <a:lstStyle/>
        <a:p>
          <a:pPr algn="l"/>
          <a:endParaRPr lang="en-US" sz="1600">
            <a:latin typeface="Helvetica LT Std Cond" panose="020B0506020202030204" pitchFamily="34" charset="0"/>
          </a:endParaRPr>
        </a:p>
      </dgm:t>
    </dgm:pt>
    <dgm:pt modelId="{3DC00928-35B9-48FA-B99F-BF81B5A4821F}">
      <dgm:prSet custT="1"/>
      <dgm:spPr/>
      <dgm:t>
        <a:bodyPr/>
        <a:lstStyle/>
        <a:p>
          <a:pPr algn="l"/>
          <a:r>
            <a:rPr lang="en-US" sz="1600" dirty="0">
              <a:latin typeface="Helvetica LT Std Cond" panose="020B0506020202030204" pitchFamily="34" charset="0"/>
            </a:rPr>
            <a:t>Silver Sky Assisted Living opens.</a:t>
          </a:r>
        </a:p>
      </dgm:t>
    </dgm:pt>
    <dgm:pt modelId="{40AA2F1E-023F-4029-9DE3-55C11CD40319}" type="parTrans" cxnId="{C117E7D5-3F65-4E2C-8FFF-89503FBDB11F}">
      <dgm:prSet/>
      <dgm:spPr/>
      <dgm:t>
        <a:bodyPr/>
        <a:lstStyle/>
        <a:p>
          <a:pPr algn="l"/>
          <a:endParaRPr lang="en-US" sz="1600">
            <a:latin typeface="Helvetica LT Std Cond" panose="020B0506020202030204" pitchFamily="34" charset="0"/>
          </a:endParaRPr>
        </a:p>
      </dgm:t>
    </dgm:pt>
    <dgm:pt modelId="{8E2498BD-F8A5-48D4-9518-6DD6B72F2DA0}" type="sibTrans" cxnId="{C117E7D5-3F65-4E2C-8FFF-89503FBDB11F}">
      <dgm:prSet/>
      <dgm:spPr/>
      <dgm:t>
        <a:bodyPr/>
        <a:lstStyle/>
        <a:p>
          <a:pPr algn="l"/>
          <a:endParaRPr lang="en-US" sz="1600">
            <a:latin typeface="Helvetica LT Std Cond" panose="020B0506020202030204" pitchFamily="34" charset="0"/>
          </a:endParaRPr>
        </a:p>
      </dgm:t>
    </dgm:pt>
    <dgm:pt modelId="{DA705FE8-141D-47C9-934D-106AE5D2EB24}">
      <dgm:prSet custT="1"/>
      <dgm:spPr/>
      <dgm:t>
        <a:bodyPr/>
        <a:lstStyle/>
        <a:p>
          <a:pPr algn="l">
            <a:defRPr b="1"/>
          </a:pPr>
          <a:r>
            <a:rPr lang="en-US" sz="1600">
              <a:latin typeface="Helvetica LT Std Cond" panose="020B0506020202030204" pitchFamily="34" charset="0"/>
            </a:rPr>
            <a:t>2014</a:t>
          </a:r>
        </a:p>
      </dgm:t>
    </dgm:pt>
    <dgm:pt modelId="{09EA21D8-9682-48D5-A9B6-B160457E5D10}" type="parTrans" cxnId="{E656235A-B073-4018-AE3B-CF0EF6D3B2F9}">
      <dgm:prSet/>
      <dgm:spPr/>
      <dgm:t>
        <a:bodyPr/>
        <a:lstStyle/>
        <a:p>
          <a:pPr algn="l"/>
          <a:endParaRPr lang="en-US" sz="1600">
            <a:latin typeface="Helvetica LT Std Cond" panose="020B0506020202030204" pitchFamily="34" charset="0"/>
          </a:endParaRPr>
        </a:p>
      </dgm:t>
    </dgm:pt>
    <dgm:pt modelId="{2F5410B8-A4D0-49CC-BC3E-B1537348AB07}" type="sibTrans" cxnId="{E656235A-B073-4018-AE3B-CF0EF6D3B2F9}">
      <dgm:prSet/>
      <dgm:spPr/>
      <dgm:t>
        <a:bodyPr/>
        <a:lstStyle/>
        <a:p>
          <a:pPr algn="l"/>
          <a:endParaRPr lang="en-US" sz="1600">
            <a:latin typeface="Helvetica LT Std Cond" panose="020B0506020202030204" pitchFamily="34" charset="0"/>
          </a:endParaRPr>
        </a:p>
      </dgm:t>
    </dgm:pt>
    <dgm:pt modelId="{BCF8998E-8E3C-4D76-997B-D551B7E47201}">
      <dgm:prSet custT="1"/>
      <dgm:spPr/>
      <dgm:t>
        <a:bodyPr/>
        <a:lstStyle/>
        <a:p>
          <a:pPr algn="l"/>
          <a:r>
            <a:rPr lang="en-US" sz="1600" dirty="0">
              <a:latin typeface="Helvetica LT Std Cond" panose="020B0506020202030204" pitchFamily="34" charset="0"/>
            </a:rPr>
            <a:t>Nevada HAND’s Westcliff Pines II development receives LEED Platinum certification.</a:t>
          </a:r>
        </a:p>
      </dgm:t>
    </dgm:pt>
    <dgm:pt modelId="{CAA2A495-0469-498B-8647-045D349693D4}" type="parTrans" cxnId="{11994D53-2506-45A1-8066-269C9AD50B18}">
      <dgm:prSet/>
      <dgm:spPr/>
      <dgm:t>
        <a:bodyPr/>
        <a:lstStyle/>
        <a:p>
          <a:pPr algn="l"/>
          <a:endParaRPr lang="en-US" sz="1600">
            <a:latin typeface="Helvetica LT Std Cond" panose="020B0506020202030204" pitchFamily="34" charset="0"/>
          </a:endParaRPr>
        </a:p>
      </dgm:t>
    </dgm:pt>
    <dgm:pt modelId="{0A4C9DCC-90A9-42D0-9EC1-05B88268BFB2}" type="sibTrans" cxnId="{11994D53-2506-45A1-8066-269C9AD50B18}">
      <dgm:prSet/>
      <dgm:spPr/>
      <dgm:t>
        <a:bodyPr/>
        <a:lstStyle/>
        <a:p>
          <a:pPr algn="l"/>
          <a:endParaRPr lang="en-US" sz="1600">
            <a:latin typeface="Helvetica LT Std Cond" panose="020B0506020202030204" pitchFamily="34" charset="0"/>
          </a:endParaRPr>
        </a:p>
      </dgm:t>
    </dgm:pt>
    <dgm:pt modelId="{561EA446-F472-4DA1-B48B-AA122C99C20A}" type="pres">
      <dgm:prSet presAssocID="{4B17C1F5-13E1-4885-83CF-58C58F90AB19}" presName="root" presStyleCnt="0">
        <dgm:presLayoutVars>
          <dgm:chMax/>
          <dgm:chPref/>
          <dgm:animLvl val="lvl"/>
        </dgm:presLayoutVars>
      </dgm:prSet>
      <dgm:spPr/>
    </dgm:pt>
    <dgm:pt modelId="{3B6F4E04-45A9-4EC7-9B01-AD5EEFE0CC3D}" type="pres">
      <dgm:prSet presAssocID="{4B17C1F5-13E1-4885-83CF-58C58F90AB19}" presName="divider" presStyleLbl="fgAcc1" presStyleIdx="0" presStyleCnt="8"/>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EFE743A2-875F-4D79-AA22-9C136F17C57A}" type="pres">
      <dgm:prSet presAssocID="{4B17C1F5-13E1-4885-83CF-58C58F90AB19}" presName="nodes" presStyleCnt="0">
        <dgm:presLayoutVars>
          <dgm:chMax/>
          <dgm:chPref/>
          <dgm:animLvl val="lvl"/>
        </dgm:presLayoutVars>
      </dgm:prSet>
      <dgm:spPr/>
    </dgm:pt>
    <dgm:pt modelId="{AD751EB4-7361-45CF-9DDB-0C60175EB391}" type="pres">
      <dgm:prSet presAssocID="{02ED7377-64DA-4A90-B15C-CAF1E2129E07}" presName="composite" presStyleCnt="0"/>
      <dgm:spPr/>
    </dgm:pt>
    <dgm:pt modelId="{A8B27B40-D09D-4864-BE17-65C37E25339E}" type="pres">
      <dgm:prSet presAssocID="{02ED7377-64DA-4A90-B15C-CAF1E2129E07}" presName="ConnectorPoint" presStyleLbl="lnNode1" presStyleIdx="0" presStyleCnt="7"/>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980B191-D72A-4BE4-B87C-E42E7BCC9AA0}" type="pres">
      <dgm:prSet presAssocID="{02ED7377-64DA-4A90-B15C-CAF1E2129E07}" presName="DropPinPlaceHolder" presStyleCnt="0"/>
      <dgm:spPr/>
    </dgm:pt>
    <dgm:pt modelId="{C43E111B-BAB8-4191-8333-120AE13439E5}" type="pres">
      <dgm:prSet presAssocID="{02ED7377-64DA-4A90-B15C-CAF1E2129E07}" presName="DropPin" presStyleLbl="alignNode1" presStyleIdx="0" presStyleCnt="7"/>
      <dgm:spPr/>
    </dgm:pt>
    <dgm:pt modelId="{F5059347-B6D3-4AE9-81EA-18AF87B6B61B}" type="pres">
      <dgm:prSet presAssocID="{02ED7377-64DA-4A90-B15C-CAF1E2129E07}" presName="Ellipse"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177852ED-1B66-43D7-B27F-ED29F8503848}" type="pres">
      <dgm:prSet presAssocID="{02ED7377-64DA-4A90-B15C-CAF1E2129E07}" presName="L2TextContainer" presStyleLbl="revTx" presStyleIdx="0" presStyleCnt="14">
        <dgm:presLayoutVars>
          <dgm:bulletEnabled val="1"/>
        </dgm:presLayoutVars>
      </dgm:prSet>
      <dgm:spPr/>
    </dgm:pt>
    <dgm:pt modelId="{5CD59C37-5808-4293-98D2-82014DF3BE42}" type="pres">
      <dgm:prSet presAssocID="{02ED7377-64DA-4A90-B15C-CAF1E2129E07}" presName="L1TextContainer" presStyleLbl="revTx" presStyleIdx="1" presStyleCnt="14">
        <dgm:presLayoutVars>
          <dgm:chMax val="1"/>
          <dgm:chPref val="1"/>
          <dgm:bulletEnabled val="1"/>
        </dgm:presLayoutVars>
      </dgm:prSet>
      <dgm:spPr/>
    </dgm:pt>
    <dgm:pt modelId="{6720C029-C74F-4130-9BD4-46E401AF1993}" type="pres">
      <dgm:prSet presAssocID="{02ED7377-64DA-4A90-B15C-CAF1E2129E07}" presName="ConnectLine" presStyleLbl="sibTrans1D1" presStyleIdx="0" presStyleCnt="7"/>
      <dgm:spPr>
        <a:noFill/>
        <a:ln w="12700" cap="flat" cmpd="sng" algn="ctr">
          <a:solidFill>
            <a:schemeClr val="accent2">
              <a:hueOff val="0"/>
              <a:satOff val="0"/>
              <a:lumOff val="0"/>
              <a:alphaOff val="0"/>
            </a:schemeClr>
          </a:solidFill>
          <a:prstDash val="dash"/>
          <a:miter lim="800000"/>
        </a:ln>
        <a:effectLst/>
      </dgm:spPr>
    </dgm:pt>
    <dgm:pt modelId="{62019845-2B7C-4809-AC9A-8E041DFCB46A}" type="pres">
      <dgm:prSet presAssocID="{02ED7377-64DA-4A90-B15C-CAF1E2129E07}" presName="EmptyPlaceHolder" presStyleCnt="0"/>
      <dgm:spPr/>
    </dgm:pt>
    <dgm:pt modelId="{5933B722-9C31-4B1D-A8EE-51D551F910F5}" type="pres">
      <dgm:prSet presAssocID="{C5866ACC-8536-4EE2-AA23-517685E3AFD6}" presName="spaceBetweenRectangles" presStyleCnt="0"/>
      <dgm:spPr/>
    </dgm:pt>
    <dgm:pt modelId="{8EA89A1C-42FF-4DE3-982D-B5BC35F1C5DE}" type="pres">
      <dgm:prSet presAssocID="{8DE1C84D-825D-455F-A76F-82FB569C669F}" presName="composite" presStyleCnt="0"/>
      <dgm:spPr/>
    </dgm:pt>
    <dgm:pt modelId="{E183E80B-8F08-4C8B-975B-D45E30D35727}" type="pres">
      <dgm:prSet presAssocID="{8DE1C84D-825D-455F-A76F-82FB569C669F}" presName="ConnectorPoint" presStyleLbl="lnNode1" presStyleIdx="1" presStyleCnt="7"/>
      <dgm:spPr>
        <a:solidFill>
          <a:schemeClr val="accent2">
            <a:hueOff val="-242561"/>
            <a:satOff val="-13988"/>
            <a:lumOff val="1438"/>
            <a:alphaOff val="0"/>
          </a:schemeClr>
        </a:solidFill>
        <a:ln w="6350" cap="flat" cmpd="sng" algn="ctr">
          <a:solidFill>
            <a:schemeClr val="lt1">
              <a:hueOff val="0"/>
              <a:satOff val="0"/>
              <a:lumOff val="0"/>
              <a:alphaOff val="0"/>
            </a:schemeClr>
          </a:solidFill>
          <a:prstDash val="solid"/>
          <a:miter lim="800000"/>
        </a:ln>
        <a:effectLst/>
      </dgm:spPr>
    </dgm:pt>
    <dgm:pt modelId="{41987C8D-19BD-45DB-B341-3F59A57180C3}" type="pres">
      <dgm:prSet presAssocID="{8DE1C84D-825D-455F-A76F-82FB569C669F}" presName="DropPinPlaceHolder" presStyleCnt="0"/>
      <dgm:spPr/>
    </dgm:pt>
    <dgm:pt modelId="{1CD8E6EE-D28D-409D-8D4E-E446E5E4F0D4}" type="pres">
      <dgm:prSet presAssocID="{8DE1C84D-825D-455F-A76F-82FB569C669F}" presName="DropPin" presStyleLbl="alignNode1" presStyleIdx="1" presStyleCnt="7"/>
      <dgm:spPr/>
    </dgm:pt>
    <dgm:pt modelId="{44DB3F3A-64FD-4948-9FC5-4DED2DF1FC37}" type="pres">
      <dgm:prSet presAssocID="{8DE1C84D-825D-455F-A76F-82FB569C669F}" presName="Ellipse"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5107BFED-0880-436B-8CE8-D7AD833594C1}" type="pres">
      <dgm:prSet presAssocID="{8DE1C84D-825D-455F-A76F-82FB569C669F}" presName="L2TextContainer" presStyleLbl="revTx" presStyleIdx="2" presStyleCnt="14">
        <dgm:presLayoutVars>
          <dgm:bulletEnabled val="1"/>
        </dgm:presLayoutVars>
      </dgm:prSet>
      <dgm:spPr/>
    </dgm:pt>
    <dgm:pt modelId="{760CCDA7-8FE5-40E6-B63D-CEEADE458C74}" type="pres">
      <dgm:prSet presAssocID="{8DE1C84D-825D-455F-A76F-82FB569C669F}" presName="L1TextContainer" presStyleLbl="revTx" presStyleIdx="3" presStyleCnt="14">
        <dgm:presLayoutVars>
          <dgm:chMax val="1"/>
          <dgm:chPref val="1"/>
          <dgm:bulletEnabled val="1"/>
        </dgm:presLayoutVars>
      </dgm:prSet>
      <dgm:spPr/>
    </dgm:pt>
    <dgm:pt modelId="{1BA4E98C-ECA1-4424-AFB2-78FF9EBF6DE1}" type="pres">
      <dgm:prSet presAssocID="{8DE1C84D-825D-455F-A76F-82FB569C669F}" presName="ConnectLine" presStyleLbl="sibTrans1D1" presStyleIdx="1" presStyleCnt="7"/>
      <dgm:spPr>
        <a:noFill/>
        <a:ln w="12700" cap="flat" cmpd="sng" algn="ctr">
          <a:solidFill>
            <a:schemeClr val="accent2">
              <a:hueOff val="-242561"/>
              <a:satOff val="-13988"/>
              <a:lumOff val="1438"/>
              <a:alphaOff val="0"/>
            </a:schemeClr>
          </a:solidFill>
          <a:prstDash val="dash"/>
          <a:miter lim="800000"/>
        </a:ln>
        <a:effectLst/>
      </dgm:spPr>
    </dgm:pt>
    <dgm:pt modelId="{BF0A976D-C4AE-43F1-B963-D7DFDDCC83AA}" type="pres">
      <dgm:prSet presAssocID="{8DE1C84D-825D-455F-A76F-82FB569C669F}" presName="EmptyPlaceHolder" presStyleCnt="0"/>
      <dgm:spPr/>
    </dgm:pt>
    <dgm:pt modelId="{4C5EF71E-D01B-4793-939A-16F9DE08A6D6}" type="pres">
      <dgm:prSet presAssocID="{6B031ED2-A954-4559-8190-AD3C802C70C9}" presName="spaceBetweenRectangles" presStyleCnt="0"/>
      <dgm:spPr/>
    </dgm:pt>
    <dgm:pt modelId="{A25F5C86-E017-40BE-B71E-63C222A8BCE2}" type="pres">
      <dgm:prSet presAssocID="{4E2EFC3E-4A99-462E-917C-F0A1880B9D52}" presName="composite" presStyleCnt="0"/>
      <dgm:spPr/>
    </dgm:pt>
    <dgm:pt modelId="{98B9A713-4F6F-47C5-BF7D-18B7A40CABBA}" type="pres">
      <dgm:prSet presAssocID="{4E2EFC3E-4A99-462E-917C-F0A1880B9D52}" presName="ConnectorPoint" presStyleLbl="lnNode1" presStyleIdx="2" presStyleCnt="7"/>
      <dgm:spPr>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gm:spPr>
    </dgm:pt>
    <dgm:pt modelId="{C3BD68C8-6B3B-4C56-9C4B-1CC5BA4C6B9D}" type="pres">
      <dgm:prSet presAssocID="{4E2EFC3E-4A99-462E-917C-F0A1880B9D52}" presName="DropPinPlaceHolder" presStyleCnt="0"/>
      <dgm:spPr/>
    </dgm:pt>
    <dgm:pt modelId="{F0792A47-ED26-475C-A4C2-58960B2B47BF}" type="pres">
      <dgm:prSet presAssocID="{4E2EFC3E-4A99-462E-917C-F0A1880B9D52}" presName="DropPin" presStyleLbl="alignNode1" presStyleIdx="2" presStyleCnt="7"/>
      <dgm:spPr/>
    </dgm:pt>
    <dgm:pt modelId="{0FBAF811-FB46-40CF-B16D-EAF0E0E34BD2}" type="pres">
      <dgm:prSet presAssocID="{4E2EFC3E-4A99-462E-917C-F0A1880B9D52}" presName="Ellipse"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2C7A37FE-44C1-4A19-A8D8-336B07EC7563}" type="pres">
      <dgm:prSet presAssocID="{4E2EFC3E-4A99-462E-917C-F0A1880B9D52}" presName="L2TextContainer" presStyleLbl="revTx" presStyleIdx="4" presStyleCnt="14">
        <dgm:presLayoutVars>
          <dgm:bulletEnabled val="1"/>
        </dgm:presLayoutVars>
      </dgm:prSet>
      <dgm:spPr/>
    </dgm:pt>
    <dgm:pt modelId="{0DD87B13-161F-4E5C-A17C-75D34C8E2AF3}" type="pres">
      <dgm:prSet presAssocID="{4E2EFC3E-4A99-462E-917C-F0A1880B9D52}" presName="L1TextContainer" presStyleLbl="revTx" presStyleIdx="5" presStyleCnt="14">
        <dgm:presLayoutVars>
          <dgm:chMax val="1"/>
          <dgm:chPref val="1"/>
          <dgm:bulletEnabled val="1"/>
        </dgm:presLayoutVars>
      </dgm:prSet>
      <dgm:spPr/>
    </dgm:pt>
    <dgm:pt modelId="{43EDCF42-69B9-411E-9800-D24226A9C087}" type="pres">
      <dgm:prSet presAssocID="{4E2EFC3E-4A99-462E-917C-F0A1880B9D52}" presName="ConnectLine" presStyleLbl="sibTrans1D1" presStyleIdx="2" presStyleCnt="7"/>
      <dgm:spPr>
        <a:noFill/>
        <a:ln w="12700" cap="flat" cmpd="sng" algn="ctr">
          <a:solidFill>
            <a:schemeClr val="accent2">
              <a:hueOff val="-485121"/>
              <a:satOff val="-27976"/>
              <a:lumOff val="2876"/>
              <a:alphaOff val="0"/>
            </a:schemeClr>
          </a:solidFill>
          <a:prstDash val="dash"/>
          <a:miter lim="800000"/>
        </a:ln>
        <a:effectLst/>
      </dgm:spPr>
    </dgm:pt>
    <dgm:pt modelId="{C1C64DDA-AB10-45C2-BF5A-1FDE5A9CC934}" type="pres">
      <dgm:prSet presAssocID="{4E2EFC3E-4A99-462E-917C-F0A1880B9D52}" presName="EmptyPlaceHolder" presStyleCnt="0"/>
      <dgm:spPr/>
    </dgm:pt>
    <dgm:pt modelId="{1E5AE6F1-8377-4D7D-BF91-A71E9F8B2FB3}" type="pres">
      <dgm:prSet presAssocID="{A86F4196-4CB7-41F1-880B-2D983429E44D}" presName="spaceBetweenRectangles" presStyleCnt="0"/>
      <dgm:spPr/>
    </dgm:pt>
    <dgm:pt modelId="{4D387388-54A8-40DC-9ED3-4E3CCB3A3ED3}" type="pres">
      <dgm:prSet presAssocID="{72E8E845-5985-4B92-B482-FA8F5F3DEAA7}" presName="composite" presStyleCnt="0"/>
      <dgm:spPr/>
    </dgm:pt>
    <dgm:pt modelId="{31CEA4D8-AFFC-4E2C-86D3-CB81D36FB6C9}" type="pres">
      <dgm:prSet presAssocID="{72E8E845-5985-4B92-B482-FA8F5F3DEAA7}" presName="ConnectorPoint" presStyleLbl="lnNode1" presStyleIdx="3" presStyleCnt="7"/>
      <dgm:spPr>
        <a:solidFill>
          <a:schemeClr val="accent2">
            <a:hueOff val="-727682"/>
            <a:satOff val="-41964"/>
            <a:lumOff val="4314"/>
            <a:alphaOff val="0"/>
          </a:schemeClr>
        </a:solidFill>
        <a:ln w="6350" cap="flat" cmpd="sng" algn="ctr">
          <a:solidFill>
            <a:schemeClr val="lt1">
              <a:hueOff val="0"/>
              <a:satOff val="0"/>
              <a:lumOff val="0"/>
              <a:alphaOff val="0"/>
            </a:schemeClr>
          </a:solidFill>
          <a:prstDash val="solid"/>
          <a:miter lim="800000"/>
        </a:ln>
        <a:effectLst/>
      </dgm:spPr>
    </dgm:pt>
    <dgm:pt modelId="{F0EF8578-5982-4935-9303-69B8978C1362}" type="pres">
      <dgm:prSet presAssocID="{72E8E845-5985-4B92-B482-FA8F5F3DEAA7}" presName="DropPinPlaceHolder" presStyleCnt="0"/>
      <dgm:spPr/>
    </dgm:pt>
    <dgm:pt modelId="{E3C2699A-5AD3-4738-AC3B-A83591B53FB3}" type="pres">
      <dgm:prSet presAssocID="{72E8E845-5985-4B92-B482-FA8F5F3DEAA7}" presName="DropPin" presStyleLbl="alignNode1" presStyleIdx="3" presStyleCnt="7"/>
      <dgm:spPr/>
    </dgm:pt>
    <dgm:pt modelId="{9E503249-0360-4490-9522-A3EB0123662B}" type="pres">
      <dgm:prSet presAssocID="{72E8E845-5985-4B92-B482-FA8F5F3DEAA7}" presName="Ellipse"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166655EB-8D65-4A44-973E-34C9F94FB8DA}" type="pres">
      <dgm:prSet presAssocID="{72E8E845-5985-4B92-B482-FA8F5F3DEAA7}" presName="L2TextContainer" presStyleLbl="revTx" presStyleIdx="6" presStyleCnt="14">
        <dgm:presLayoutVars>
          <dgm:bulletEnabled val="1"/>
        </dgm:presLayoutVars>
      </dgm:prSet>
      <dgm:spPr/>
    </dgm:pt>
    <dgm:pt modelId="{93705F55-228D-48AF-82C1-CBED5C82C2BF}" type="pres">
      <dgm:prSet presAssocID="{72E8E845-5985-4B92-B482-FA8F5F3DEAA7}" presName="L1TextContainer" presStyleLbl="revTx" presStyleIdx="7" presStyleCnt="14">
        <dgm:presLayoutVars>
          <dgm:chMax val="1"/>
          <dgm:chPref val="1"/>
          <dgm:bulletEnabled val="1"/>
        </dgm:presLayoutVars>
      </dgm:prSet>
      <dgm:spPr/>
    </dgm:pt>
    <dgm:pt modelId="{3BB36492-6D6C-4E14-AD38-2C0BCD7BC750}" type="pres">
      <dgm:prSet presAssocID="{72E8E845-5985-4B92-B482-FA8F5F3DEAA7}" presName="ConnectLine" presStyleLbl="sibTrans1D1" presStyleIdx="3" presStyleCnt="7"/>
      <dgm:spPr>
        <a:noFill/>
        <a:ln w="12700" cap="flat" cmpd="sng" algn="ctr">
          <a:solidFill>
            <a:schemeClr val="accent2">
              <a:hueOff val="-727682"/>
              <a:satOff val="-41964"/>
              <a:lumOff val="4314"/>
              <a:alphaOff val="0"/>
            </a:schemeClr>
          </a:solidFill>
          <a:prstDash val="dash"/>
          <a:miter lim="800000"/>
        </a:ln>
        <a:effectLst/>
      </dgm:spPr>
    </dgm:pt>
    <dgm:pt modelId="{32039165-E6C8-428A-84FF-13FF90842FE6}" type="pres">
      <dgm:prSet presAssocID="{72E8E845-5985-4B92-B482-FA8F5F3DEAA7}" presName="EmptyPlaceHolder" presStyleCnt="0"/>
      <dgm:spPr/>
    </dgm:pt>
    <dgm:pt modelId="{27D84CD1-88AC-45CB-B053-E1D896DABD0D}" type="pres">
      <dgm:prSet presAssocID="{30052C6B-C77F-4BDC-A7D3-FA7E6E89D5A9}" presName="spaceBetweenRectangles" presStyleCnt="0"/>
      <dgm:spPr/>
    </dgm:pt>
    <dgm:pt modelId="{DA274278-5531-4095-B621-3DA00FB2BCE3}" type="pres">
      <dgm:prSet presAssocID="{FF5B2C06-ECD1-4DE0-B1E1-C572CC77AF06}" presName="composite" presStyleCnt="0"/>
      <dgm:spPr/>
    </dgm:pt>
    <dgm:pt modelId="{6D156351-C446-4DFC-9005-EAD4083B6E36}" type="pres">
      <dgm:prSet presAssocID="{FF5B2C06-ECD1-4DE0-B1E1-C572CC77AF06}" presName="ConnectorPoint" presStyleLbl="lnNode1" presStyleIdx="4" presStyleCnt="7"/>
      <dgm:spPr>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gm:spPr>
    </dgm:pt>
    <dgm:pt modelId="{FF01871B-C068-482D-A5DB-55B85B2FA205}" type="pres">
      <dgm:prSet presAssocID="{FF5B2C06-ECD1-4DE0-B1E1-C572CC77AF06}" presName="DropPinPlaceHolder" presStyleCnt="0"/>
      <dgm:spPr/>
    </dgm:pt>
    <dgm:pt modelId="{2CAC31A0-99C9-4C1B-AB06-C7D733D11BB2}" type="pres">
      <dgm:prSet presAssocID="{FF5B2C06-ECD1-4DE0-B1E1-C572CC77AF06}" presName="DropPin" presStyleLbl="alignNode1" presStyleIdx="4" presStyleCnt="7"/>
      <dgm:spPr/>
    </dgm:pt>
    <dgm:pt modelId="{AD561E27-9DA9-4F5E-B288-5A49063771A9}" type="pres">
      <dgm:prSet presAssocID="{FF5B2C06-ECD1-4DE0-B1E1-C572CC77AF06}" presName="Ellipse"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F6E9AA30-4506-41C3-85BF-C16C3C47C4A3}" type="pres">
      <dgm:prSet presAssocID="{FF5B2C06-ECD1-4DE0-B1E1-C572CC77AF06}" presName="L2TextContainer" presStyleLbl="revTx" presStyleIdx="8" presStyleCnt="14">
        <dgm:presLayoutVars>
          <dgm:bulletEnabled val="1"/>
        </dgm:presLayoutVars>
      </dgm:prSet>
      <dgm:spPr/>
    </dgm:pt>
    <dgm:pt modelId="{4A9AD74A-4C3F-4317-9236-65657669C797}" type="pres">
      <dgm:prSet presAssocID="{FF5B2C06-ECD1-4DE0-B1E1-C572CC77AF06}" presName="L1TextContainer" presStyleLbl="revTx" presStyleIdx="9" presStyleCnt="14">
        <dgm:presLayoutVars>
          <dgm:chMax val="1"/>
          <dgm:chPref val="1"/>
          <dgm:bulletEnabled val="1"/>
        </dgm:presLayoutVars>
      </dgm:prSet>
      <dgm:spPr/>
    </dgm:pt>
    <dgm:pt modelId="{B3644A80-D983-4051-81C6-0D15F7B448DF}" type="pres">
      <dgm:prSet presAssocID="{FF5B2C06-ECD1-4DE0-B1E1-C572CC77AF06}" presName="ConnectLine" presStyleLbl="sibTrans1D1" presStyleIdx="4" presStyleCnt="7"/>
      <dgm:spPr>
        <a:noFill/>
        <a:ln w="12700" cap="flat" cmpd="sng" algn="ctr">
          <a:solidFill>
            <a:schemeClr val="accent2">
              <a:hueOff val="-970242"/>
              <a:satOff val="-55952"/>
              <a:lumOff val="5752"/>
              <a:alphaOff val="0"/>
            </a:schemeClr>
          </a:solidFill>
          <a:prstDash val="dash"/>
          <a:miter lim="800000"/>
        </a:ln>
        <a:effectLst/>
      </dgm:spPr>
    </dgm:pt>
    <dgm:pt modelId="{F9288819-4D47-49E8-9720-265B94FE66A2}" type="pres">
      <dgm:prSet presAssocID="{FF5B2C06-ECD1-4DE0-B1E1-C572CC77AF06}" presName="EmptyPlaceHolder" presStyleCnt="0"/>
      <dgm:spPr/>
    </dgm:pt>
    <dgm:pt modelId="{40F9A53E-0F49-4519-B1BC-D3E3AEDB9BCF}" type="pres">
      <dgm:prSet presAssocID="{EE1F6506-8119-4D55-A3B1-B14156F2CD71}" presName="spaceBetweenRectangles" presStyleCnt="0"/>
      <dgm:spPr/>
    </dgm:pt>
    <dgm:pt modelId="{5917B352-BD8C-4033-82A2-C3CFDD29614C}" type="pres">
      <dgm:prSet presAssocID="{553EC4A3-85B4-4F09-BC83-A0E56B8F540B}" presName="composite" presStyleCnt="0"/>
      <dgm:spPr/>
    </dgm:pt>
    <dgm:pt modelId="{4D55A37E-0A99-4FB3-8BC7-2D8BC2F6C158}" type="pres">
      <dgm:prSet presAssocID="{553EC4A3-85B4-4F09-BC83-A0E56B8F540B}" presName="ConnectorPoint" presStyleLbl="lnNode1" presStyleIdx="5" presStyleCnt="7"/>
      <dgm:spPr>
        <a:solidFill>
          <a:schemeClr val="accent2">
            <a:hueOff val="-1212803"/>
            <a:satOff val="-69940"/>
            <a:lumOff val="7190"/>
            <a:alphaOff val="0"/>
          </a:schemeClr>
        </a:solidFill>
        <a:ln w="6350" cap="flat" cmpd="sng" algn="ctr">
          <a:solidFill>
            <a:schemeClr val="lt1">
              <a:hueOff val="0"/>
              <a:satOff val="0"/>
              <a:lumOff val="0"/>
              <a:alphaOff val="0"/>
            </a:schemeClr>
          </a:solidFill>
          <a:prstDash val="solid"/>
          <a:miter lim="800000"/>
        </a:ln>
        <a:effectLst/>
      </dgm:spPr>
    </dgm:pt>
    <dgm:pt modelId="{6439C8C9-645F-4064-91D5-5D9C7FD8F119}" type="pres">
      <dgm:prSet presAssocID="{553EC4A3-85B4-4F09-BC83-A0E56B8F540B}" presName="DropPinPlaceHolder" presStyleCnt="0"/>
      <dgm:spPr/>
    </dgm:pt>
    <dgm:pt modelId="{5CFDB631-4186-4A54-BAB5-B199593DD991}" type="pres">
      <dgm:prSet presAssocID="{553EC4A3-85B4-4F09-BC83-A0E56B8F540B}" presName="DropPin" presStyleLbl="alignNode1" presStyleIdx="5" presStyleCnt="7"/>
      <dgm:spPr/>
    </dgm:pt>
    <dgm:pt modelId="{756B89D5-E6E2-4546-A7EF-FE144BB1B4E3}" type="pres">
      <dgm:prSet presAssocID="{553EC4A3-85B4-4F09-BC83-A0E56B8F540B}" presName="Ellipse"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09F64E91-D1F5-4E74-926E-BFD54FD67D14}" type="pres">
      <dgm:prSet presAssocID="{553EC4A3-85B4-4F09-BC83-A0E56B8F540B}" presName="L2TextContainer" presStyleLbl="revTx" presStyleIdx="10" presStyleCnt="14">
        <dgm:presLayoutVars>
          <dgm:bulletEnabled val="1"/>
        </dgm:presLayoutVars>
      </dgm:prSet>
      <dgm:spPr/>
    </dgm:pt>
    <dgm:pt modelId="{A71E642A-5959-459E-8AED-A89212C7F1EE}" type="pres">
      <dgm:prSet presAssocID="{553EC4A3-85B4-4F09-BC83-A0E56B8F540B}" presName="L1TextContainer" presStyleLbl="revTx" presStyleIdx="11" presStyleCnt="14">
        <dgm:presLayoutVars>
          <dgm:chMax val="1"/>
          <dgm:chPref val="1"/>
          <dgm:bulletEnabled val="1"/>
        </dgm:presLayoutVars>
      </dgm:prSet>
      <dgm:spPr/>
    </dgm:pt>
    <dgm:pt modelId="{6ADC2811-D165-4CA7-B246-E3DBA943ACBA}" type="pres">
      <dgm:prSet presAssocID="{553EC4A3-85B4-4F09-BC83-A0E56B8F540B}" presName="ConnectLine" presStyleLbl="sibTrans1D1" presStyleIdx="5" presStyleCnt="7"/>
      <dgm:spPr>
        <a:noFill/>
        <a:ln w="12700" cap="flat" cmpd="sng" algn="ctr">
          <a:solidFill>
            <a:schemeClr val="accent2">
              <a:hueOff val="-1212803"/>
              <a:satOff val="-69940"/>
              <a:lumOff val="7190"/>
              <a:alphaOff val="0"/>
            </a:schemeClr>
          </a:solidFill>
          <a:prstDash val="dash"/>
          <a:miter lim="800000"/>
        </a:ln>
        <a:effectLst/>
      </dgm:spPr>
    </dgm:pt>
    <dgm:pt modelId="{6A8512E1-512E-4620-BF01-B9406CAFE263}" type="pres">
      <dgm:prSet presAssocID="{553EC4A3-85B4-4F09-BC83-A0E56B8F540B}" presName="EmptyPlaceHolder" presStyleCnt="0"/>
      <dgm:spPr/>
    </dgm:pt>
    <dgm:pt modelId="{706B75A7-5044-4A71-90EC-B7F77F5E901D}" type="pres">
      <dgm:prSet presAssocID="{EC3CCC8D-8276-4D15-A185-329F2680812A}" presName="spaceBetweenRectangles" presStyleCnt="0"/>
      <dgm:spPr/>
    </dgm:pt>
    <dgm:pt modelId="{9915F8D4-00AF-4D14-8343-F5CFA25486DC}" type="pres">
      <dgm:prSet presAssocID="{DA705FE8-141D-47C9-934D-106AE5D2EB24}" presName="composite" presStyleCnt="0"/>
      <dgm:spPr/>
    </dgm:pt>
    <dgm:pt modelId="{ACA47D10-9F13-4B5A-AADE-44691BBA3B30}" type="pres">
      <dgm:prSet presAssocID="{DA705FE8-141D-47C9-934D-106AE5D2EB24}" presName="ConnectorPoint" presStyleLbl="lnNode1" presStyleIdx="6" presStyleCnt="7"/>
      <dgm:spPr>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gm:spPr>
    </dgm:pt>
    <dgm:pt modelId="{CAA90209-CAE2-4079-A80E-C9B6DCE0A13E}" type="pres">
      <dgm:prSet presAssocID="{DA705FE8-141D-47C9-934D-106AE5D2EB24}" presName="DropPinPlaceHolder" presStyleCnt="0"/>
      <dgm:spPr/>
    </dgm:pt>
    <dgm:pt modelId="{89F8BD40-5D36-4A85-BBB9-20C7D59B20BA}" type="pres">
      <dgm:prSet presAssocID="{DA705FE8-141D-47C9-934D-106AE5D2EB24}" presName="DropPin" presStyleLbl="alignNode1" presStyleIdx="6" presStyleCnt="7"/>
      <dgm:spPr/>
    </dgm:pt>
    <dgm:pt modelId="{DA1E875B-7FE5-428B-8B8A-96705F00A200}" type="pres">
      <dgm:prSet presAssocID="{DA705FE8-141D-47C9-934D-106AE5D2EB24}" presName="Ellipse"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30E1CC3E-BAA0-46D5-92E1-9746F2CEFFAD}" type="pres">
      <dgm:prSet presAssocID="{DA705FE8-141D-47C9-934D-106AE5D2EB24}" presName="L2TextContainer" presStyleLbl="revTx" presStyleIdx="12" presStyleCnt="14">
        <dgm:presLayoutVars>
          <dgm:bulletEnabled val="1"/>
        </dgm:presLayoutVars>
      </dgm:prSet>
      <dgm:spPr/>
    </dgm:pt>
    <dgm:pt modelId="{2AFC9E58-784B-421D-BE2F-4745EDF1A63A}" type="pres">
      <dgm:prSet presAssocID="{DA705FE8-141D-47C9-934D-106AE5D2EB24}" presName="L1TextContainer" presStyleLbl="revTx" presStyleIdx="13" presStyleCnt="14">
        <dgm:presLayoutVars>
          <dgm:chMax val="1"/>
          <dgm:chPref val="1"/>
          <dgm:bulletEnabled val="1"/>
        </dgm:presLayoutVars>
      </dgm:prSet>
      <dgm:spPr/>
    </dgm:pt>
    <dgm:pt modelId="{F4B35A34-B9F3-41B2-A453-E5ED1774EBED}" type="pres">
      <dgm:prSet presAssocID="{DA705FE8-141D-47C9-934D-106AE5D2EB24}" presName="ConnectLine" presStyleLbl="sibTrans1D1" presStyleIdx="6" presStyleCnt="7"/>
      <dgm:spPr>
        <a:noFill/>
        <a:ln w="12700" cap="flat" cmpd="sng" algn="ctr">
          <a:solidFill>
            <a:schemeClr val="accent2">
              <a:hueOff val="-1455363"/>
              <a:satOff val="-83928"/>
              <a:lumOff val="8628"/>
              <a:alphaOff val="0"/>
            </a:schemeClr>
          </a:solidFill>
          <a:prstDash val="dash"/>
          <a:miter lim="800000"/>
        </a:ln>
        <a:effectLst/>
      </dgm:spPr>
    </dgm:pt>
    <dgm:pt modelId="{EDB08B59-6BBF-441D-AB22-0545C1D28237}" type="pres">
      <dgm:prSet presAssocID="{DA705FE8-141D-47C9-934D-106AE5D2EB24}" presName="EmptyPlaceHolder" presStyleCnt="0"/>
      <dgm:spPr/>
    </dgm:pt>
  </dgm:ptLst>
  <dgm:cxnLst>
    <dgm:cxn modelId="{C8D50D05-915E-4A7B-A774-B401C11098C5}" type="presOf" srcId="{C94F03EF-943C-4C06-B0D0-8EB13FE12E9D}" destId="{177852ED-1B66-43D7-B27F-ED29F8503848}" srcOrd="0" destOrd="0" presId="urn:microsoft.com/office/officeart/2017/3/layout/DropPinTimeline"/>
    <dgm:cxn modelId="{12A40F05-6422-4D9D-B611-5991A45D875C}" type="presOf" srcId="{72E8E845-5985-4B92-B482-FA8F5F3DEAA7}" destId="{93705F55-228D-48AF-82C1-CBED5C82C2BF}" srcOrd="0" destOrd="0" presId="urn:microsoft.com/office/officeart/2017/3/layout/DropPinTimeline"/>
    <dgm:cxn modelId="{68DC291A-0F9C-4EE4-82A3-AA48C2AA9CB6}" srcId="{4B17C1F5-13E1-4885-83CF-58C58F90AB19}" destId="{FF5B2C06-ECD1-4DE0-B1E1-C572CC77AF06}" srcOrd="4" destOrd="0" parTransId="{9DAFDE1E-C4C2-4529-ACDC-B700E3E97BB4}" sibTransId="{EE1F6506-8119-4D55-A3B1-B14156F2CD71}"/>
    <dgm:cxn modelId="{C4F2D81B-FB6C-404C-8D95-0CDCE7B4826C}" type="presOf" srcId="{3DC00928-35B9-48FA-B99F-BF81B5A4821F}" destId="{09F64E91-D1F5-4E74-926E-BFD54FD67D14}" srcOrd="0" destOrd="0" presId="urn:microsoft.com/office/officeart/2017/3/layout/DropPinTimeline"/>
    <dgm:cxn modelId="{3B729B1D-FF7A-434E-BE7B-6DAFAC2C1110}" type="presOf" srcId="{FF5B2C06-ECD1-4DE0-B1E1-C572CC77AF06}" destId="{4A9AD74A-4C3F-4317-9236-65657669C797}" srcOrd="0" destOrd="0" presId="urn:microsoft.com/office/officeart/2017/3/layout/DropPinTimeline"/>
    <dgm:cxn modelId="{B7E84B1F-2752-4010-AABE-D39991E4D419}" type="presOf" srcId="{93EC286C-E3BB-42DA-89CD-9C98E9CCC687}" destId="{F6E9AA30-4506-41C3-85BF-C16C3C47C4A3}" srcOrd="0" destOrd="0" presId="urn:microsoft.com/office/officeart/2017/3/layout/DropPinTimeline"/>
    <dgm:cxn modelId="{B804533B-91ED-4F59-BFBE-9764F01AD467}" srcId="{4B17C1F5-13E1-4885-83CF-58C58F90AB19}" destId="{8DE1C84D-825D-455F-A76F-82FB569C669F}" srcOrd="1" destOrd="0" parTransId="{314F3AB7-0ABE-4AC1-BC67-5F4F2842FF0C}" sibTransId="{6B031ED2-A954-4559-8190-AD3C802C70C9}"/>
    <dgm:cxn modelId="{7C77133F-7153-45D1-B49F-4E416060B2F5}" type="presOf" srcId="{553EC4A3-85B4-4F09-BC83-A0E56B8F540B}" destId="{A71E642A-5959-459E-8AED-A89212C7F1EE}" srcOrd="0" destOrd="0" presId="urn:microsoft.com/office/officeart/2017/3/layout/DropPinTimeline"/>
    <dgm:cxn modelId="{AE9A0C43-9BF1-4698-9948-5DB592916E38}" type="presOf" srcId="{4E2EFC3E-4A99-462E-917C-F0A1880B9D52}" destId="{0DD87B13-161F-4E5C-A17C-75D34C8E2AF3}" srcOrd="0" destOrd="0" presId="urn:microsoft.com/office/officeart/2017/3/layout/DropPinTimeline"/>
    <dgm:cxn modelId="{82CAF164-F474-4982-96EF-39A75E45CBF8}" srcId="{4B17C1F5-13E1-4885-83CF-58C58F90AB19}" destId="{4E2EFC3E-4A99-462E-917C-F0A1880B9D52}" srcOrd="2" destOrd="0" parTransId="{52925B1C-A2A5-49DC-B876-37EBAA26D6D7}" sibTransId="{A86F4196-4CB7-41F1-880B-2D983429E44D}"/>
    <dgm:cxn modelId="{21E12E67-A106-4A25-8742-86A20E24480C}" srcId="{72E8E845-5985-4B92-B482-FA8F5F3DEAA7}" destId="{197990DC-0064-4417-AD85-91C801CD5CBC}" srcOrd="0" destOrd="0" parTransId="{B0BE8F26-126C-4AA1-B8B5-B98524FDBFC4}" sibTransId="{63583C0C-FFF1-4F4E-8801-988A3F4D64FF}"/>
    <dgm:cxn modelId="{F2489F50-F183-497D-8574-E00071EFFC09}" srcId="{4E2EFC3E-4A99-462E-917C-F0A1880B9D52}" destId="{DA89FB5B-E4BF-4DC0-9020-9F47519368D2}" srcOrd="0" destOrd="0" parTransId="{3AC5D730-7112-43E0-90F4-56D9DE0ABECE}" sibTransId="{D5022F51-40E2-40A4-8709-C79B3A13E015}"/>
    <dgm:cxn modelId="{C465D670-3142-4D75-8CAD-F9B2CF80C634}" srcId="{02ED7377-64DA-4A90-B15C-CAF1E2129E07}" destId="{C94F03EF-943C-4C06-B0D0-8EB13FE12E9D}" srcOrd="0" destOrd="0" parTransId="{EEA8C426-2F08-455B-A1BB-9DB9F8ECB75A}" sibTransId="{4FE3868F-4C58-4379-88D5-CB54A09648DE}"/>
    <dgm:cxn modelId="{11994D53-2506-45A1-8066-269C9AD50B18}" srcId="{DA705FE8-141D-47C9-934D-106AE5D2EB24}" destId="{BCF8998E-8E3C-4D76-997B-D551B7E47201}" srcOrd="0" destOrd="0" parTransId="{CAA2A495-0469-498B-8647-045D349693D4}" sibTransId="{0A4C9DCC-90A9-42D0-9EC1-05B88268BFB2}"/>
    <dgm:cxn modelId="{DDFA7157-B8E7-4F7C-9B96-0764ED963272}" srcId="{FF5B2C06-ECD1-4DE0-B1E1-C572CC77AF06}" destId="{93EC286C-E3BB-42DA-89CD-9C98E9CCC687}" srcOrd="0" destOrd="0" parTransId="{7D0E02C8-30B6-47BE-8816-35E6DE56AAA5}" sibTransId="{FCF729D5-B9E5-41A0-A158-6CAAD8ACC3A3}"/>
    <dgm:cxn modelId="{E656235A-B073-4018-AE3B-CF0EF6D3B2F9}" srcId="{4B17C1F5-13E1-4885-83CF-58C58F90AB19}" destId="{DA705FE8-141D-47C9-934D-106AE5D2EB24}" srcOrd="6" destOrd="0" parTransId="{09EA21D8-9682-48D5-A9B6-B160457E5D10}" sibTransId="{2F5410B8-A4D0-49CC-BC3E-B1537348AB07}"/>
    <dgm:cxn modelId="{7266C87A-B035-46F4-90EA-26549A7D1C7B}" type="presOf" srcId="{BCF8998E-8E3C-4D76-997B-D551B7E47201}" destId="{30E1CC3E-BAA0-46D5-92E1-9746F2CEFFAD}" srcOrd="0" destOrd="0" presId="urn:microsoft.com/office/officeart/2017/3/layout/DropPinTimeline"/>
    <dgm:cxn modelId="{7F56408F-ECD8-4BA6-AADB-B525572FAB17}" srcId="{8DE1C84D-825D-455F-A76F-82FB569C669F}" destId="{F8827494-2385-46B4-B2CB-61FB7876C96F}" srcOrd="0" destOrd="0" parTransId="{96DBF281-205C-4477-9DE4-5E18D6C0DC79}" sibTransId="{DB3B5626-C307-4CE3-B6CF-B6FBC3C98E89}"/>
    <dgm:cxn modelId="{1B1FB9A5-36F1-471B-8BF0-0D892199C97D}" type="presOf" srcId="{8DE1C84D-825D-455F-A76F-82FB569C669F}" destId="{760CCDA7-8FE5-40E6-B63D-CEEADE458C74}" srcOrd="0" destOrd="0" presId="urn:microsoft.com/office/officeart/2017/3/layout/DropPinTimeline"/>
    <dgm:cxn modelId="{E3130BAE-3B74-4EE7-BF3A-8414592D34E6}" srcId="{4B17C1F5-13E1-4885-83CF-58C58F90AB19}" destId="{02ED7377-64DA-4A90-B15C-CAF1E2129E07}" srcOrd="0" destOrd="0" parTransId="{26E05F09-1EE6-458F-940D-219E38893530}" sibTransId="{C5866ACC-8536-4EE2-AA23-517685E3AFD6}"/>
    <dgm:cxn modelId="{5585B2AE-04CF-4A5E-89E1-34F7D562A9D9}" type="presOf" srcId="{DA705FE8-141D-47C9-934D-106AE5D2EB24}" destId="{2AFC9E58-784B-421D-BE2F-4745EDF1A63A}" srcOrd="0" destOrd="0" presId="urn:microsoft.com/office/officeart/2017/3/layout/DropPinTimeline"/>
    <dgm:cxn modelId="{939C78C6-BF8D-47A8-B33B-90C4DEBBC69E}" type="presOf" srcId="{4B17C1F5-13E1-4885-83CF-58C58F90AB19}" destId="{561EA446-F472-4DA1-B48B-AA122C99C20A}" srcOrd="0" destOrd="0" presId="urn:microsoft.com/office/officeart/2017/3/layout/DropPinTimeline"/>
    <dgm:cxn modelId="{930657C9-0048-4D42-8621-E2A6E7A09FFF}" srcId="{4B17C1F5-13E1-4885-83CF-58C58F90AB19}" destId="{553EC4A3-85B4-4F09-BC83-A0E56B8F540B}" srcOrd="5" destOrd="0" parTransId="{3B13A513-18C3-432E-B339-FA75430D8656}" sibTransId="{EC3CCC8D-8276-4D15-A185-329F2680812A}"/>
    <dgm:cxn modelId="{C117E7D5-3F65-4E2C-8FFF-89503FBDB11F}" srcId="{553EC4A3-85B4-4F09-BC83-A0E56B8F540B}" destId="{3DC00928-35B9-48FA-B99F-BF81B5A4821F}" srcOrd="0" destOrd="0" parTransId="{40AA2F1E-023F-4029-9DE3-55C11CD40319}" sibTransId="{8E2498BD-F8A5-48D4-9518-6DD6B72F2DA0}"/>
    <dgm:cxn modelId="{72087BDA-A5EE-4082-9986-CEF08EB0057F}" type="presOf" srcId="{DA89FB5B-E4BF-4DC0-9020-9F47519368D2}" destId="{2C7A37FE-44C1-4A19-A8D8-336B07EC7563}" srcOrd="0" destOrd="0" presId="urn:microsoft.com/office/officeart/2017/3/layout/DropPinTimeline"/>
    <dgm:cxn modelId="{7C4206DC-4054-49CC-8FCF-76C83106113C}" srcId="{4B17C1F5-13E1-4885-83CF-58C58F90AB19}" destId="{72E8E845-5985-4B92-B482-FA8F5F3DEAA7}" srcOrd="3" destOrd="0" parTransId="{20BE6805-7CFF-4AB6-B1BD-C8CBF658BB18}" sibTransId="{30052C6B-C77F-4BDC-A7D3-FA7E6E89D5A9}"/>
    <dgm:cxn modelId="{D8781ADF-5488-4508-8A9A-69583DD213BE}" type="presOf" srcId="{F8827494-2385-46B4-B2CB-61FB7876C96F}" destId="{5107BFED-0880-436B-8CE8-D7AD833594C1}" srcOrd="0" destOrd="0" presId="urn:microsoft.com/office/officeart/2017/3/layout/DropPinTimeline"/>
    <dgm:cxn modelId="{168D03FB-3667-4E25-8FF2-18129E4724E1}" type="presOf" srcId="{197990DC-0064-4417-AD85-91C801CD5CBC}" destId="{166655EB-8D65-4A44-973E-34C9F94FB8DA}" srcOrd="0" destOrd="0" presId="urn:microsoft.com/office/officeart/2017/3/layout/DropPinTimeline"/>
    <dgm:cxn modelId="{653D2AFB-2787-4EB6-B64B-932C48F3E56B}" type="presOf" srcId="{02ED7377-64DA-4A90-B15C-CAF1E2129E07}" destId="{5CD59C37-5808-4293-98D2-82014DF3BE42}" srcOrd="0" destOrd="0" presId="urn:microsoft.com/office/officeart/2017/3/layout/DropPinTimeline"/>
    <dgm:cxn modelId="{ED0CB8F2-1C8F-4BB8-B062-C71203DB8DBB}" type="presParOf" srcId="{561EA446-F472-4DA1-B48B-AA122C99C20A}" destId="{3B6F4E04-45A9-4EC7-9B01-AD5EEFE0CC3D}" srcOrd="0" destOrd="0" presId="urn:microsoft.com/office/officeart/2017/3/layout/DropPinTimeline"/>
    <dgm:cxn modelId="{A4F13667-4541-4562-A166-47F953494F66}" type="presParOf" srcId="{561EA446-F472-4DA1-B48B-AA122C99C20A}" destId="{EFE743A2-875F-4D79-AA22-9C136F17C57A}" srcOrd="1" destOrd="0" presId="urn:microsoft.com/office/officeart/2017/3/layout/DropPinTimeline"/>
    <dgm:cxn modelId="{CD6AFCDC-79B5-423A-989E-0C8FFDFF40F9}" type="presParOf" srcId="{EFE743A2-875F-4D79-AA22-9C136F17C57A}" destId="{AD751EB4-7361-45CF-9DDB-0C60175EB391}" srcOrd="0" destOrd="0" presId="urn:microsoft.com/office/officeart/2017/3/layout/DropPinTimeline"/>
    <dgm:cxn modelId="{DB7FCC26-9B8C-4A06-A280-002BD2BBEE63}" type="presParOf" srcId="{AD751EB4-7361-45CF-9DDB-0C60175EB391}" destId="{A8B27B40-D09D-4864-BE17-65C37E25339E}" srcOrd="0" destOrd="0" presId="urn:microsoft.com/office/officeart/2017/3/layout/DropPinTimeline"/>
    <dgm:cxn modelId="{A3472F25-3CD8-4A21-B735-A7375AE1B673}" type="presParOf" srcId="{AD751EB4-7361-45CF-9DDB-0C60175EB391}" destId="{E980B191-D72A-4BE4-B87C-E42E7BCC9AA0}" srcOrd="1" destOrd="0" presId="urn:microsoft.com/office/officeart/2017/3/layout/DropPinTimeline"/>
    <dgm:cxn modelId="{8A3FE1C4-B9F6-48DC-ABFB-F059F4CF4EA2}" type="presParOf" srcId="{E980B191-D72A-4BE4-B87C-E42E7BCC9AA0}" destId="{C43E111B-BAB8-4191-8333-120AE13439E5}" srcOrd="0" destOrd="0" presId="urn:microsoft.com/office/officeart/2017/3/layout/DropPinTimeline"/>
    <dgm:cxn modelId="{C4735805-C523-41E8-9D23-96737084882A}" type="presParOf" srcId="{E980B191-D72A-4BE4-B87C-E42E7BCC9AA0}" destId="{F5059347-B6D3-4AE9-81EA-18AF87B6B61B}" srcOrd="1" destOrd="0" presId="urn:microsoft.com/office/officeart/2017/3/layout/DropPinTimeline"/>
    <dgm:cxn modelId="{94346BB7-48CA-4556-879B-224EAFAFAC48}" type="presParOf" srcId="{AD751EB4-7361-45CF-9DDB-0C60175EB391}" destId="{177852ED-1B66-43D7-B27F-ED29F8503848}" srcOrd="2" destOrd="0" presId="urn:microsoft.com/office/officeart/2017/3/layout/DropPinTimeline"/>
    <dgm:cxn modelId="{04833C78-5641-4BBD-AFD1-0AC6DA3967D4}" type="presParOf" srcId="{AD751EB4-7361-45CF-9DDB-0C60175EB391}" destId="{5CD59C37-5808-4293-98D2-82014DF3BE42}" srcOrd="3" destOrd="0" presId="urn:microsoft.com/office/officeart/2017/3/layout/DropPinTimeline"/>
    <dgm:cxn modelId="{ECF93003-ED18-43FE-BE67-94CF7EC9F2ED}" type="presParOf" srcId="{AD751EB4-7361-45CF-9DDB-0C60175EB391}" destId="{6720C029-C74F-4130-9BD4-46E401AF1993}" srcOrd="4" destOrd="0" presId="urn:microsoft.com/office/officeart/2017/3/layout/DropPinTimeline"/>
    <dgm:cxn modelId="{07F7B06F-8B98-4001-9221-1B4BB744F931}" type="presParOf" srcId="{AD751EB4-7361-45CF-9DDB-0C60175EB391}" destId="{62019845-2B7C-4809-AC9A-8E041DFCB46A}" srcOrd="5" destOrd="0" presId="urn:microsoft.com/office/officeart/2017/3/layout/DropPinTimeline"/>
    <dgm:cxn modelId="{1556EA33-1CE5-4473-A249-F664027F34B3}" type="presParOf" srcId="{EFE743A2-875F-4D79-AA22-9C136F17C57A}" destId="{5933B722-9C31-4B1D-A8EE-51D551F910F5}" srcOrd="1" destOrd="0" presId="urn:microsoft.com/office/officeart/2017/3/layout/DropPinTimeline"/>
    <dgm:cxn modelId="{DB6E42D9-0C94-408C-8F74-F2AB1C64693B}" type="presParOf" srcId="{EFE743A2-875F-4D79-AA22-9C136F17C57A}" destId="{8EA89A1C-42FF-4DE3-982D-B5BC35F1C5DE}" srcOrd="2" destOrd="0" presId="urn:microsoft.com/office/officeart/2017/3/layout/DropPinTimeline"/>
    <dgm:cxn modelId="{006DEB5A-1C9A-4E5B-9F42-9189A86380E0}" type="presParOf" srcId="{8EA89A1C-42FF-4DE3-982D-B5BC35F1C5DE}" destId="{E183E80B-8F08-4C8B-975B-D45E30D35727}" srcOrd="0" destOrd="0" presId="urn:microsoft.com/office/officeart/2017/3/layout/DropPinTimeline"/>
    <dgm:cxn modelId="{53DAF1E6-2147-473B-AD20-D084DB76B533}" type="presParOf" srcId="{8EA89A1C-42FF-4DE3-982D-B5BC35F1C5DE}" destId="{41987C8D-19BD-45DB-B341-3F59A57180C3}" srcOrd="1" destOrd="0" presId="urn:microsoft.com/office/officeart/2017/3/layout/DropPinTimeline"/>
    <dgm:cxn modelId="{418F26CA-6393-4F33-A066-B1C39E5736A4}" type="presParOf" srcId="{41987C8D-19BD-45DB-B341-3F59A57180C3}" destId="{1CD8E6EE-D28D-409D-8D4E-E446E5E4F0D4}" srcOrd="0" destOrd="0" presId="urn:microsoft.com/office/officeart/2017/3/layout/DropPinTimeline"/>
    <dgm:cxn modelId="{229DAD33-72D2-4F07-B949-EC887B565E66}" type="presParOf" srcId="{41987C8D-19BD-45DB-B341-3F59A57180C3}" destId="{44DB3F3A-64FD-4948-9FC5-4DED2DF1FC37}" srcOrd="1" destOrd="0" presId="urn:microsoft.com/office/officeart/2017/3/layout/DropPinTimeline"/>
    <dgm:cxn modelId="{65475469-FBA9-4B1B-A4F7-16AF590FF6A0}" type="presParOf" srcId="{8EA89A1C-42FF-4DE3-982D-B5BC35F1C5DE}" destId="{5107BFED-0880-436B-8CE8-D7AD833594C1}" srcOrd="2" destOrd="0" presId="urn:microsoft.com/office/officeart/2017/3/layout/DropPinTimeline"/>
    <dgm:cxn modelId="{7E4996EF-4AD5-4B5B-B24F-10AB9986F591}" type="presParOf" srcId="{8EA89A1C-42FF-4DE3-982D-B5BC35F1C5DE}" destId="{760CCDA7-8FE5-40E6-B63D-CEEADE458C74}" srcOrd="3" destOrd="0" presId="urn:microsoft.com/office/officeart/2017/3/layout/DropPinTimeline"/>
    <dgm:cxn modelId="{B493198A-56FD-48EE-98C7-ECAE7201EE42}" type="presParOf" srcId="{8EA89A1C-42FF-4DE3-982D-B5BC35F1C5DE}" destId="{1BA4E98C-ECA1-4424-AFB2-78FF9EBF6DE1}" srcOrd="4" destOrd="0" presId="urn:microsoft.com/office/officeart/2017/3/layout/DropPinTimeline"/>
    <dgm:cxn modelId="{702B3CEF-9EE3-4485-8F59-01508E012F8C}" type="presParOf" srcId="{8EA89A1C-42FF-4DE3-982D-B5BC35F1C5DE}" destId="{BF0A976D-C4AE-43F1-B963-D7DFDDCC83AA}" srcOrd="5" destOrd="0" presId="urn:microsoft.com/office/officeart/2017/3/layout/DropPinTimeline"/>
    <dgm:cxn modelId="{EC0C8C0E-E964-41D2-8FDF-D3411D3A3886}" type="presParOf" srcId="{EFE743A2-875F-4D79-AA22-9C136F17C57A}" destId="{4C5EF71E-D01B-4793-939A-16F9DE08A6D6}" srcOrd="3" destOrd="0" presId="urn:microsoft.com/office/officeart/2017/3/layout/DropPinTimeline"/>
    <dgm:cxn modelId="{8BBA5E26-BC47-48CE-B9FC-6A641B9A73FE}" type="presParOf" srcId="{EFE743A2-875F-4D79-AA22-9C136F17C57A}" destId="{A25F5C86-E017-40BE-B71E-63C222A8BCE2}" srcOrd="4" destOrd="0" presId="urn:microsoft.com/office/officeart/2017/3/layout/DropPinTimeline"/>
    <dgm:cxn modelId="{C3B6FE06-AB2D-41A6-9BD4-E8ED65A52E91}" type="presParOf" srcId="{A25F5C86-E017-40BE-B71E-63C222A8BCE2}" destId="{98B9A713-4F6F-47C5-BF7D-18B7A40CABBA}" srcOrd="0" destOrd="0" presId="urn:microsoft.com/office/officeart/2017/3/layout/DropPinTimeline"/>
    <dgm:cxn modelId="{A59D4CB5-684A-43AD-B335-E1717C468969}" type="presParOf" srcId="{A25F5C86-E017-40BE-B71E-63C222A8BCE2}" destId="{C3BD68C8-6B3B-4C56-9C4B-1CC5BA4C6B9D}" srcOrd="1" destOrd="0" presId="urn:microsoft.com/office/officeart/2017/3/layout/DropPinTimeline"/>
    <dgm:cxn modelId="{D32B4238-2B6E-4073-9100-B10D3B06BBA1}" type="presParOf" srcId="{C3BD68C8-6B3B-4C56-9C4B-1CC5BA4C6B9D}" destId="{F0792A47-ED26-475C-A4C2-58960B2B47BF}" srcOrd="0" destOrd="0" presId="urn:microsoft.com/office/officeart/2017/3/layout/DropPinTimeline"/>
    <dgm:cxn modelId="{232EDAE3-03D6-4E01-954F-EEBA83D99CB8}" type="presParOf" srcId="{C3BD68C8-6B3B-4C56-9C4B-1CC5BA4C6B9D}" destId="{0FBAF811-FB46-40CF-B16D-EAF0E0E34BD2}" srcOrd="1" destOrd="0" presId="urn:microsoft.com/office/officeart/2017/3/layout/DropPinTimeline"/>
    <dgm:cxn modelId="{664628FE-377C-4547-8CC8-69AF566C8304}" type="presParOf" srcId="{A25F5C86-E017-40BE-B71E-63C222A8BCE2}" destId="{2C7A37FE-44C1-4A19-A8D8-336B07EC7563}" srcOrd="2" destOrd="0" presId="urn:microsoft.com/office/officeart/2017/3/layout/DropPinTimeline"/>
    <dgm:cxn modelId="{B039F990-D20C-49BB-9381-119EA4C272FB}" type="presParOf" srcId="{A25F5C86-E017-40BE-B71E-63C222A8BCE2}" destId="{0DD87B13-161F-4E5C-A17C-75D34C8E2AF3}" srcOrd="3" destOrd="0" presId="urn:microsoft.com/office/officeart/2017/3/layout/DropPinTimeline"/>
    <dgm:cxn modelId="{8D8003FB-7762-4A94-8A82-38C5532EC907}" type="presParOf" srcId="{A25F5C86-E017-40BE-B71E-63C222A8BCE2}" destId="{43EDCF42-69B9-411E-9800-D24226A9C087}" srcOrd="4" destOrd="0" presId="urn:microsoft.com/office/officeart/2017/3/layout/DropPinTimeline"/>
    <dgm:cxn modelId="{30AD4D1A-193B-49B3-9B77-72C2469F890E}" type="presParOf" srcId="{A25F5C86-E017-40BE-B71E-63C222A8BCE2}" destId="{C1C64DDA-AB10-45C2-BF5A-1FDE5A9CC934}" srcOrd="5" destOrd="0" presId="urn:microsoft.com/office/officeart/2017/3/layout/DropPinTimeline"/>
    <dgm:cxn modelId="{6D537751-D071-4D6F-BD67-24ECEFFA5C92}" type="presParOf" srcId="{EFE743A2-875F-4D79-AA22-9C136F17C57A}" destId="{1E5AE6F1-8377-4D7D-BF91-A71E9F8B2FB3}" srcOrd="5" destOrd="0" presId="urn:microsoft.com/office/officeart/2017/3/layout/DropPinTimeline"/>
    <dgm:cxn modelId="{28F04485-7766-45F7-ACA4-0F1F58987A8E}" type="presParOf" srcId="{EFE743A2-875F-4D79-AA22-9C136F17C57A}" destId="{4D387388-54A8-40DC-9ED3-4E3CCB3A3ED3}" srcOrd="6" destOrd="0" presId="urn:microsoft.com/office/officeart/2017/3/layout/DropPinTimeline"/>
    <dgm:cxn modelId="{5DE88F6A-4395-4D17-A9B7-022B354CB312}" type="presParOf" srcId="{4D387388-54A8-40DC-9ED3-4E3CCB3A3ED3}" destId="{31CEA4D8-AFFC-4E2C-86D3-CB81D36FB6C9}" srcOrd="0" destOrd="0" presId="urn:microsoft.com/office/officeart/2017/3/layout/DropPinTimeline"/>
    <dgm:cxn modelId="{67CEA5A9-C709-4553-872D-B3B82D86CA4F}" type="presParOf" srcId="{4D387388-54A8-40DC-9ED3-4E3CCB3A3ED3}" destId="{F0EF8578-5982-4935-9303-69B8978C1362}" srcOrd="1" destOrd="0" presId="urn:microsoft.com/office/officeart/2017/3/layout/DropPinTimeline"/>
    <dgm:cxn modelId="{BC700EFD-036E-47B2-87F0-53245EC9C8A4}" type="presParOf" srcId="{F0EF8578-5982-4935-9303-69B8978C1362}" destId="{E3C2699A-5AD3-4738-AC3B-A83591B53FB3}" srcOrd="0" destOrd="0" presId="urn:microsoft.com/office/officeart/2017/3/layout/DropPinTimeline"/>
    <dgm:cxn modelId="{C83706BB-5235-4592-99B1-0FAAF82B3B10}" type="presParOf" srcId="{F0EF8578-5982-4935-9303-69B8978C1362}" destId="{9E503249-0360-4490-9522-A3EB0123662B}" srcOrd="1" destOrd="0" presId="urn:microsoft.com/office/officeart/2017/3/layout/DropPinTimeline"/>
    <dgm:cxn modelId="{27452F32-1E5C-40F8-9CC0-4BE5C3577DA0}" type="presParOf" srcId="{4D387388-54A8-40DC-9ED3-4E3CCB3A3ED3}" destId="{166655EB-8D65-4A44-973E-34C9F94FB8DA}" srcOrd="2" destOrd="0" presId="urn:microsoft.com/office/officeart/2017/3/layout/DropPinTimeline"/>
    <dgm:cxn modelId="{0DAFB6C4-3E49-4198-9273-E131A2FDE673}" type="presParOf" srcId="{4D387388-54A8-40DC-9ED3-4E3CCB3A3ED3}" destId="{93705F55-228D-48AF-82C1-CBED5C82C2BF}" srcOrd="3" destOrd="0" presId="urn:microsoft.com/office/officeart/2017/3/layout/DropPinTimeline"/>
    <dgm:cxn modelId="{FE77F8FE-4F2C-4994-A4CF-06552B254CE1}" type="presParOf" srcId="{4D387388-54A8-40DC-9ED3-4E3CCB3A3ED3}" destId="{3BB36492-6D6C-4E14-AD38-2C0BCD7BC750}" srcOrd="4" destOrd="0" presId="urn:microsoft.com/office/officeart/2017/3/layout/DropPinTimeline"/>
    <dgm:cxn modelId="{7512F3D1-CCCF-47D5-B433-46F867F6E7C5}" type="presParOf" srcId="{4D387388-54A8-40DC-9ED3-4E3CCB3A3ED3}" destId="{32039165-E6C8-428A-84FF-13FF90842FE6}" srcOrd="5" destOrd="0" presId="urn:microsoft.com/office/officeart/2017/3/layout/DropPinTimeline"/>
    <dgm:cxn modelId="{CA1879ED-FC94-4E08-97C6-13272DF57106}" type="presParOf" srcId="{EFE743A2-875F-4D79-AA22-9C136F17C57A}" destId="{27D84CD1-88AC-45CB-B053-E1D896DABD0D}" srcOrd="7" destOrd="0" presId="urn:microsoft.com/office/officeart/2017/3/layout/DropPinTimeline"/>
    <dgm:cxn modelId="{AF6A2D4C-FB99-4630-931F-7BC644540009}" type="presParOf" srcId="{EFE743A2-875F-4D79-AA22-9C136F17C57A}" destId="{DA274278-5531-4095-B621-3DA00FB2BCE3}" srcOrd="8" destOrd="0" presId="urn:microsoft.com/office/officeart/2017/3/layout/DropPinTimeline"/>
    <dgm:cxn modelId="{E73879B9-0AE7-44FF-99D6-02B828B1C9A9}" type="presParOf" srcId="{DA274278-5531-4095-B621-3DA00FB2BCE3}" destId="{6D156351-C446-4DFC-9005-EAD4083B6E36}" srcOrd="0" destOrd="0" presId="urn:microsoft.com/office/officeart/2017/3/layout/DropPinTimeline"/>
    <dgm:cxn modelId="{5FD47472-4A4E-4E88-9A3E-421170228B04}" type="presParOf" srcId="{DA274278-5531-4095-B621-3DA00FB2BCE3}" destId="{FF01871B-C068-482D-A5DB-55B85B2FA205}" srcOrd="1" destOrd="0" presId="urn:microsoft.com/office/officeart/2017/3/layout/DropPinTimeline"/>
    <dgm:cxn modelId="{3F915D90-81AD-4262-AC3C-AFDF77B3D27E}" type="presParOf" srcId="{FF01871B-C068-482D-A5DB-55B85B2FA205}" destId="{2CAC31A0-99C9-4C1B-AB06-C7D733D11BB2}" srcOrd="0" destOrd="0" presId="urn:microsoft.com/office/officeart/2017/3/layout/DropPinTimeline"/>
    <dgm:cxn modelId="{33DB27E3-60EE-4AD2-98A7-EE7B94B2A693}" type="presParOf" srcId="{FF01871B-C068-482D-A5DB-55B85B2FA205}" destId="{AD561E27-9DA9-4F5E-B288-5A49063771A9}" srcOrd="1" destOrd="0" presId="urn:microsoft.com/office/officeart/2017/3/layout/DropPinTimeline"/>
    <dgm:cxn modelId="{DDBC15D8-8744-4C55-BDA8-CBFB546FF4C7}" type="presParOf" srcId="{DA274278-5531-4095-B621-3DA00FB2BCE3}" destId="{F6E9AA30-4506-41C3-85BF-C16C3C47C4A3}" srcOrd="2" destOrd="0" presId="urn:microsoft.com/office/officeart/2017/3/layout/DropPinTimeline"/>
    <dgm:cxn modelId="{F84929EA-838B-40DB-BA3D-64D2FD59CEDA}" type="presParOf" srcId="{DA274278-5531-4095-B621-3DA00FB2BCE3}" destId="{4A9AD74A-4C3F-4317-9236-65657669C797}" srcOrd="3" destOrd="0" presId="urn:microsoft.com/office/officeart/2017/3/layout/DropPinTimeline"/>
    <dgm:cxn modelId="{0190A342-2B6C-41E1-9BFD-2CC6AA38F04F}" type="presParOf" srcId="{DA274278-5531-4095-B621-3DA00FB2BCE3}" destId="{B3644A80-D983-4051-81C6-0D15F7B448DF}" srcOrd="4" destOrd="0" presId="urn:microsoft.com/office/officeart/2017/3/layout/DropPinTimeline"/>
    <dgm:cxn modelId="{360AF269-212D-462E-869C-DF88BCF3EFA6}" type="presParOf" srcId="{DA274278-5531-4095-B621-3DA00FB2BCE3}" destId="{F9288819-4D47-49E8-9720-265B94FE66A2}" srcOrd="5" destOrd="0" presId="urn:microsoft.com/office/officeart/2017/3/layout/DropPinTimeline"/>
    <dgm:cxn modelId="{E1FB88A0-5F6F-4972-B0A3-0E0CBBCD03B2}" type="presParOf" srcId="{EFE743A2-875F-4D79-AA22-9C136F17C57A}" destId="{40F9A53E-0F49-4519-B1BC-D3E3AEDB9BCF}" srcOrd="9" destOrd="0" presId="urn:microsoft.com/office/officeart/2017/3/layout/DropPinTimeline"/>
    <dgm:cxn modelId="{141C9B1A-37DB-4E27-951B-AA84C8D9493F}" type="presParOf" srcId="{EFE743A2-875F-4D79-AA22-9C136F17C57A}" destId="{5917B352-BD8C-4033-82A2-C3CFDD29614C}" srcOrd="10" destOrd="0" presId="urn:microsoft.com/office/officeart/2017/3/layout/DropPinTimeline"/>
    <dgm:cxn modelId="{35015474-F122-4953-8A63-2BC12C6AD7A6}" type="presParOf" srcId="{5917B352-BD8C-4033-82A2-C3CFDD29614C}" destId="{4D55A37E-0A99-4FB3-8BC7-2D8BC2F6C158}" srcOrd="0" destOrd="0" presId="urn:microsoft.com/office/officeart/2017/3/layout/DropPinTimeline"/>
    <dgm:cxn modelId="{5A6FF2B1-3687-4625-8958-1F9DCA55CB24}" type="presParOf" srcId="{5917B352-BD8C-4033-82A2-C3CFDD29614C}" destId="{6439C8C9-645F-4064-91D5-5D9C7FD8F119}" srcOrd="1" destOrd="0" presId="urn:microsoft.com/office/officeart/2017/3/layout/DropPinTimeline"/>
    <dgm:cxn modelId="{583BEE4B-8970-469F-A7B4-DB2B06615BF3}" type="presParOf" srcId="{6439C8C9-645F-4064-91D5-5D9C7FD8F119}" destId="{5CFDB631-4186-4A54-BAB5-B199593DD991}" srcOrd="0" destOrd="0" presId="urn:microsoft.com/office/officeart/2017/3/layout/DropPinTimeline"/>
    <dgm:cxn modelId="{7350CCC2-7839-4FC9-8F77-4EEC6F1F7E5B}" type="presParOf" srcId="{6439C8C9-645F-4064-91D5-5D9C7FD8F119}" destId="{756B89D5-E6E2-4546-A7EF-FE144BB1B4E3}" srcOrd="1" destOrd="0" presId="urn:microsoft.com/office/officeart/2017/3/layout/DropPinTimeline"/>
    <dgm:cxn modelId="{85CEB436-D053-432E-8224-153D4B5D45FE}" type="presParOf" srcId="{5917B352-BD8C-4033-82A2-C3CFDD29614C}" destId="{09F64E91-D1F5-4E74-926E-BFD54FD67D14}" srcOrd="2" destOrd="0" presId="urn:microsoft.com/office/officeart/2017/3/layout/DropPinTimeline"/>
    <dgm:cxn modelId="{23B5C584-44CF-4BC6-AC6A-2688857C5241}" type="presParOf" srcId="{5917B352-BD8C-4033-82A2-C3CFDD29614C}" destId="{A71E642A-5959-459E-8AED-A89212C7F1EE}" srcOrd="3" destOrd="0" presId="urn:microsoft.com/office/officeart/2017/3/layout/DropPinTimeline"/>
    <dgm:cxn modelId="{BFBFCCE9-6B8E-4025-B568-B6B76AD61AB0}" type="presParOf" srcId="{5917B352-BD8C-4033-82A2-C3CFDD29614C}" destId="{6ADC2811-D165-4CA7-B246-E3DBA943ACBA}" srcOrd="4" destOrd="0" presId="urn:microsoft.com/office/officeart/2017/3/layout/DropPinTimeline"/>
    <dgm:cxn modelId="{D320C657-F505-45D1-95CD-F785EB5FDB51}" type="presParOf" srcId="{5917B352-BD8C-4033-82A2-C3CFDD29614C}" destId="{6A8512E1-512E-4620-BF01-B9406CAFE263}" srcOrd="5" destOrd="0" presId="urn:microsoft.com/office/officeart/2017/3/layout/DropPinTimeline"/>
    <dgm:cxn modelId="{74901026-4093-4DC8-AAA5-078D7AB3887F}" type="presParOf" srcId="{EFE743A2-875F-4D79-AA22-9C136F17C57A}" destId="{706B75A7-5044-4A71-90EC-B7F77F5E901D}" srcOrd="11" destOrd="0" presId="urn:microsoft.com/office/officeart/2017/3/layout/DropPinTimeline"/>
    <dgm:cxn modelId="{8092133C-8B46-4D01-8F6F-C8172DC4F860}" type="presParOf" srcId="{EFE743A2-875F-4D79-AA22-9C136F17C57A}" destId="{9915F8D4-00AF-4D14-8343-F5CFA25486DC}" srcOrd="12" destOrd="0" presId="urn:microsoft.com/office/officeart/2017/3/layout/DropPinTimeline"/>
    <dgm:cxn modelId="{D9D6B2BD-2DCC-4D02-BE77-7AE99FA5D6BF}" type="presParOf" srcId="{9915F8D4-00AF-4D14-8343-F5CFA25486DC}" destId="{ACA47D10-9F13-4B5A-AADE-44691BBA3B30}" srcOrd="0" destOrd="0" presId="urn:microsoft.com/office/officeart/2017/3/layout/DropPinTimeline"/>
    <dgm:cxn modelId="{C53E318D-C1D6-4F65-B700-24BE676598A6}" type="presParOf" srcId="{9915F8D4-00AF-4D14-8343-F5CFA25486DC}" destId="{CAA90209-CAE2-4079-A80E-C9B6DCE0A13E}" srcOrd="1" destOrd="0" presId="urn:microsoft.com/office/officeart/2017/3/layout/DropPinTimeline"/>
    <dgm:cxn modelId="{CF123CEC-FAC2-4114-B245-E7E4386C2A5B}" type="presParOf" srcId="{CAA90209-CAE2-4079-A80E-C9B6DCE0A13E}" destId="{89F8BD40-5D36-4A85-BBB9-20C7D59B20BA}" srcOrd="0" destOrd="0" presId="urn:microsoft.com/office/officeart/2017/3/layout/DropPinTimeline"/>
    <dgm:cxn modelId="{B5D5B636-3D30-498D-8B0C-F5830B8C1E90}" type="presParOf" srcId="{CAA90209-CAE2-4079-A80E-C9B6DCE0A13E}" destId="{DA1E875B-7FE5-428B-8B8A-96705F00A200}" srcOrd="1" destOrd="0" presId="urn:microsoft.com/office/officeart/2017/3/layout/DropPinTimeline"/>
    <dgm:cxn modelId="{B130A165-1803-42D1-AE09-92EDAE27ABF0}" type="presParOf" srcId="{9915F8D4-00AF-4D14-8343-F5CFA25486DC}" destId="{30E1CC3E-BAA0-46D5-92E1-9746F2CEFFAD}" srcOrd="2" destOrd="0" presId="urn:microsoft.com/office/officeart/2017/3/layout/DropPinTimeline"/>
    <dgm:cxn modelId="{7BD7FE3A-E262-41FC-9CF5-FBF4E5EA6136}" type="presParOf" srcId="{9915F8D4-00AF-4D14-8343-F5CFA25486DC}" destId="{2AFC9E58-784B-421D-BE2F-4745EDF1A63A}" srcOrd="3" destOrd="0" presId="urn:microsoft.com/office/officeart/2017/3/layout/DropPinTimeline"/>
    <dgm:cxn modelId="{B95EEBFB-3B50-4814-B6AB-DFFA8ABFAD17}" type="presParOf" srcId="{9915F8D4-00AF-4D14-8343-F5CFA25486DC}" destId="{F4B35A34-B9F3-41B2-A453-E5ED1774EBED}" srcOrd="4" destOrd="0" presId="urn:microsoft.com/office/officeart/2017/3/layout/DropPinTimeline"/>
    <dgm:cxn modelId="{A5F54954-4B8D-44CF-899D-952FEB487A03}" type="presParOf" srcId="{9915F8D4-00AF-4D14-8343-F5CFA25486DC}" destId="{EDB08B59-6BBF-441D-AB22-0545C1D28237}"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17C1F5-13E1-4885-83CF-58C58F90AB19}"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02ED7377-64DA-4A90-B15C-CAF1E2129E07}">
      <dgm:prSet custT="1"/>
      <dgm:spPr/>
      <dgm:t>
        <a:bodyPr/>
        <a:lstStyle/>
        <a:p>
          <a:pPr>
            <a:defRPr b="1"/>
          </a:pPr>
          <a:r>
            <a:rPr lang="en-US" sz="1600">
              <a:latin typeface="Helvetica LT Std Cond" panose="020B0506020202030204" pitchFamily="34" charset="0"/>
            </a:rPr>
            <a:t>2018</a:t>
          </a:r>
        </a:p>
      </dgm:t>
    </dgm:pt>
    <dgm:pt modelId="{26E05F09-1EE6-458F-940D-219E38893530}" type="parTrans" cxnId="{E3130BAE-3B74-4EE7-BF3A-8414592D34E6}">
      <dgm:prSet/>
      <dgm:spPr/>
      <dgm:t>
        <a:bodyPr/>
        <a:lstStyle/>
        <a:p>
          <a:endParaRPr lang="en-US" sz="1600">
            <a:latin typeface="Helvetica LT Std Cond" panose="020B0506020202030204" pitchFamily="34" charset="0"/>
          </a:endParaRPr>
        </a:p>
      </dgm:t>
    </dgm:pt>
    <dgm:pt modelId="{C5866ACC-8536-4EE2-AA23-517685E3AFD6}" type="sibTrans" cxnId="{E3130BAE-3B74-4EE7-BF3A-8414592D34E6}">
      <dgm:prSet/>
      <dgm:spPr/>
      <dgm:t>
        <a:bodyPr/>
        <a:lstStyle/>
        <a:p>
          <a:endParaRPr lang="en-US" sz="1600">
            <a:latin typeface="Helvetica LT Std Cond" panose="020B0506020202030204" pitchFamily="34" charset="0"/>
          </a:endParaRPr>
        </a:p>
      </dgm:t>
    </dgm:pt>
    <dgm:pt modelId="{C94F03EF-943C-4C06-B0D0-8EB13FE12E9D}">
      <dgm:prSet custT="1"/>
      <dgm:spPr/>
      <dgm:t>
        <a:bodyPr/>
        <a:lstStyle/>
        <a:p>
          <a:r>
            <a:rPr lang="en-US" sz="1600" b="0" i="0" dirty="0">
              <a:effectLst/>
              <a:latin typeface="Helvetica LT Std Cond" panose="020B0506020202030204" pitchFamily="34" charset="0"/>
            </a:rPr>
            <a:t>Boulder Pines Community Campus opens as a collaborative hub.</a:t>
          </a:r>
          <a:endParaRPr lang="en-US" sz="1600" dirty="0">
            <a:latin typeface="Helvetica LT Std Cond" panose="020B0506020202030204" pitchFamily="34" charset="0"/>
          </a:endParaRPr>
        </a:p>
      </dgm:t>
    </dgm:pt>
    <dgm:pt modelId="{EEA8C426-2F08-455B-A1BB-9DB9F8ECB75A}" type="parTrans" cxnId="{C465D670-3142-4D75-8CAD-F9B2CF80C634}">
      <dgm:prSet/>
      <dgm:spPr/>
      <dgm:t>
        <a:bodyPr/>
        <a:lstStyle/>
        <a:p>
          <a:endParaRPr lang="en-US" sz="1600">
            <a:latin typeface="Helvetica LT Std Cond" panose="020B0506020202030204" pitchFamily="34" charset="0"/>
          </a:endParaRPr>
        </a:p>
      </dgm:t>
    </dgm:pt>
    <dgm:pt modelId="{4FE3868F-4C58-4379-88D5-CB54A09648DE}" type="sibTrans" cxnId="{C465D670-3142-4D75-8CAD-F9B2CF80C634}">
      <dgm:prSet/>
      <dgm:spPr/>
      <dgm:t>
        <a:bodyPr/>
        <a:lstStyle/>
        <a:p>
          <a:endParaRPr lang="en-US" sz="1600">
            <a:latin typeface="Helvetica LT Std Cond" panose="020B0506020202030204" pitchFamily="34" charset="0"/>
          </a:endParaRPr>
        </a:p>
      </dgm:t>
    </dgm:pt>
    <dgm:pt modelId="{8DE1C84D-825D-455F-A76F-82FB569C669F}">
      <dgm:prSet custT="1"/>
      <dgm:spPr/>
      <dgm:t>
        <a:bodyPr/>
        <a:lstStyle/>
        <a:p>
          <a:pPr>
            <a:defRPr b="1"/>
          </a:pPr>
          <a:r>
            <a:rPr lang="en-US" sz="1600">
              <a:latin typeface="Helvetica LT Std Cond" panose="020B0506020202030204" pitchFamily="34" charset="0"/>
            </a:rPr>
            <a:t>2019</a:t>
          </a:r>
        </a:p>
      </dgm:t>
    </dgm:pt>
    <dgm:pt modelId="{314F3AB7-0ABE-4AC1-BC67-5F4F2842FF0C}" type="parTrans" cxnId="{B804533B-91ED-4F59-BFBE-9764F01AD467}">
      <dgm:prSet/>
      <dgm:spPr/>
      <dgm:t>
        <a:bodyPr/>
        <a:lstStyle/>
        <a:p>
          <a:endParaRPr lang="en-US" sz="1600">
            <a:latin typeface="Helvetica LT Std Cond" panose="020B0506020202030204" pitchFamily="34" charset="0"/>
          </a:endParaRPr>
        </a:p>
      </dgm:t>
    </dgm:pt>
    <dgm:pt modelId="{6B031ED2-A954-4559-8190-AD3C802C70C9}" type="sibTrans" cxnId="{B804533B-91ED-4F59-BFBE-9764F01AD467}">
      <dgm:prSet/>
      <dgm:spPr/>
      <dgm:t>
        <a:bodyPr/>
        <a:lstStyle/>
        <a:p>
          <a:endParaRPr lang="en-US" sz="1600">
            <a:latin typeface="Helvetica LT Std Cond" panose="020B0506020202030204" pitchFamily="34" charset="0"/>
          </a:endParaRPr>
        </a:p>
      </dgm:t>
    </dgm:pt>
    <dgm:pt modelId="{F8827494-2385-46B4-B2CB-61FB7876C96F}">
      <dgm:prSet custT="1"/>
      <dgm:spPr/>
      <dgm:t>
        <a:bodyPr/>
        <a:lstStyle/>
        <a:p>
          <a:r>
            <a:rPr lang="en-US" sz="1600" b="0" i="0">
              <a:effectLst/>
              <a:latin typeface="Helvetica LT Std Cond" panose="020B0506020202030204" pitchFamily="34" charset="0"/>
            </a:rPr>
            <a:t>Nevada HAND receives its first $1 million donation from an anonymous donor.</a:t>
          </a:r>
          <a:endParaRPr lang="en-US" sz="1600">
            <a:latin typeface="Helvetica LT Std Cond" panose="020B0506020202030204" pitchFamily="34" charset="0"/>
          </a:endParaRPr>
        </a:p>
      </dgm:t>
    </dgm:pt>
    <dgm:pt modelId="{96DBF281-205C-4477-9DE4-5E18D6C0DC79}" type="parTrans" cxnId="{7F56408F-ECD8-4BA6-AADB-B525572FAB17}">
      <dgm:prSet/>
      <dgm:spPr/>
      <dgm:t>
        <a:bodyPr/>
        <a:lstStyle/>
        <a:p>
          <a:endParaRPr lang="en-US" sz="1600">
            <a:latin typeface="Helvetica LT Std Cond" panose="020B0506020202030204" pitchFamily="34" charset="0"/>
          </a:endParaRPr>
        </a:p>
      </dgm:t>
    </dgm:pt>
    <dgm:pt modelId="{DB3B5626-C307-4CE3-B6CF-B6FBC3C98E89}" type="sibTrans" cxnId="{7F56408F-ECD8-4BA6-AADB-B525572FAB17}">
      <dgm:prSet/>
      <dgm:spPr/>
      <dgm:t>
        <a:bodyPr/>
        <a:lstStyle/>
        <a:p>
          <a:endParaRPr lang="en-US" sz="1600">
            <a:latin typeface="Helvetica LT Std Cond" panose="020B0506020202030204" pitchFamily="34" charset="0"/>
          </a:endParaRPr>
        </a:p>
      </dgm:t>
    </dgm:pt>
    <dgm:pt modelId="{4E2EFC3E-4A99-462E-917C-F0A1880B9D52}">
      <dgm:prSet custT="1"/>
      <dgm:spPr/>
      <dgm:t>
        <a:bodyPr/>
        <a:lstStyle/>
        <a:p>
          <a:pPr>
            <a:defRPr b="1"/>
          </a:pPr>
          <a:r>
            <a:rPr lang="en-US" sz="1600">
              <a:latin typeface="Helvetica LT Std Cond" panose="020B0506020202030204" pitchFamily="34" charset="0"/>
            </a:rPr>
            <a:t>2019</a:t>
          </a:r>
        </a:p>
      </dgm:t>
    </dgm:pt>
    <dgm:pt modelId="{52925B1C-A2A5-49DC-B876-37EBAA26D6D7}" type="parTrans" cxnId="{82CAF164-F474-4982-96EF-39A75E45CBF8}">
      <dgm:prSet/>
      <dgm:spPr/>
      <dgm:t>
        <a:bodyPr/>
        <a:lstStyle/>
        <a:p>
          <a:endParaRPr lang="en-US" sz="1600">
            <a:latin typeface="Helvetica LT Std Cond" panose="020B0506020202030204" pitchFamily="34" charset="0"/>
          </a:endParaRPr>
        </a:p>
      </dgm:t>
    </dgm:pt>
    <dgm:pt modelId="{A86F4196-4CB7-41F1-880B-2D983429E44D}" type="sibTrans" cxnId="{82CAF164-F474-4982-96EF-39A75E45CBF8}">
      <dgm:prSet/>
      <dgm:spPr/>
      <dgm:t>
        <a:bodyPr/>
        <a:lstStyle/>
        <a:p>
          <a:endParaRPr lang="en-US" sz="1600">
            <a:latin typeface="Helvetica LT Std Cond" panose="020B0506020202030204" pitchFamily="34" charset="0"/>
          </a:endParaRPr>
        </a:p>
      </dgm:t>
    </dgm:pt>
    <dgm:pt modelId="{DA89FB5B-E4BF-4DC0-9020-9F47519368D2}">
      <dgm:prSet custT="1"/>
      <dgm:spPr/>
      <dgm:t>
        <a:bodyPr/>
        <a:lstStyle/>
        <a:p>
          <a:r>
            <a:rPr lang="en-US" sz="1600" b="0" i="0" dirty="0">
              <a:effectLst/>
              <a:latin typeface="Helvetica LT Std Cond" panose="020B0506020202030204" pitchFamily="34" charset="0"/>
            </a:rPr>
            <a:t>Rose Gardens is awarded the Novogradac Journal of Tax Credit Excellence for Public Housing.</a:t>
          </a:r>
          <a:endParaRPr lang="en-US" sz="1600" dirty="0">
            <a:latin typeface="Helvetica LT Std Cond" panose="020B0506020202030204" pitchFamily="34" charset="0"/>
          </a:endParaRPr>
        </a:p>
      </dgm:t>
    </dgm:pt>
    <dgm:pt modelId="{3AC5D730-7112-43E0-90F4-56D9DE0ABECE}" type="parTrans" cxnId="{F2489F50-F183-497D-8574-E00071EFFC09}">
      <dgm:prSet/>
      <dgm:spPr/>
      <dgm:t>
        <a:bodyPr/>
        <a:lstStyle/>
        <a:p>
          <a:endParaRPr lang="en-US" sz="1600">
            <a:latin typeface="Helvetica LT Std Cond" panose="020B0506020202030204" pitchFamily="34" charset="0"/>
          </a:endParaRPr>
        </a:p>
      </dgm:t>
    </dgm:pt>
    <dgm:pt modelId="{D5022F51-40E2-40A4-8709-C79B3A13E015}" type="sibTrans" cxnId="{F2489F50-F183-497D-8574-E00071EFFC09}">
      <dgm:prSet/>
      <dgm:spPr/>
      <dgm:t>
        <a:bodyPr/>
        <a:lstStyle/>
        <a:p>
          <a:endParaRPr lang="en-US" sz="1600">
            <a:latin typeface="Helvetica LT Std Cond" panose="020B0506020202030204" pitchFamily="34" charset="0"/>
          </a:endParaRPr>
        </a:p>
      </dgm:t>
    </dgm:pt>
    <dgm:pt modelId="{72E8E845-5985-4B92-B482-FA8F5F3DEAA7}">
      <dgm:prSet custT="1"/>
      <dgm:spPr/>
      <dgm:t>
        <a:bodyPr/>
        <a:lstStyle/>
        <a:p>
          <a:pPr>
            <a:defRPr b="1"/>
          </a:pPr>
          <a:r>
            <a:rPr lang="en-US" sz="1600">
              <a:latin typeface="Helvetica LT Std Cond" panose="020B0506020202030204" pitchFamily="34" charset="0"/>
            </a:rPr>
            <a:t>2019</a:t>
          </a:r>
        </a:p>
      </dgm:t>
    </dgm:pt>
    <dgm:pt modelId="{20BE6805-7CFF-4AB6-B1BD-C8CBF658BB18}" type="parTrans" cxnId="{7C4206DC-4054-49CC-8FCF-76C83106113C}">
      <dgm:prSet/>
      <dgm:spPr/>
      <dgm:t>
        <a:bodyPr/>
        <a:lstStyle/>
        <a:p>
          <a:endParaRPr lang="en-US" sz="1600">
            <a:latin typeface="Helvetica LT Std Cond" panose="020B0506020202030204" pitchFamily="34" charset="0"/>
          </a:endParaRPr>
        </a:p>
      </dgm:t>
    </dgm:pt>
    <dgm:pt modelId="{30052C6B-C77F-4BDC-A7D3-FA7E6E89D5A9}" type="sibTrans" cxnId="{7C4206DC-4054-49CC-8FCF-76C83106113C}">
      <dgm:prSet/>
      <dgm:spPr/>
      <dgm:t>
        <a:bodyPr/>
        <a:lstStyle/>
        <a:p>
          <a:endParaRPr lang="en-US" sz="1600">
            <a:latin typeface="Helvetica LT Std Cond" panose="020B0506020202030204" pitchFamily="34" charset="0"/>
          </a:endParaRPr>
        </a:p>
      </dgm:t>
    </dgm:pt>
    <dgm:pt modelId="{197990DC-0064-4417-AD85-91C801CD5CBC}">
      <dgm:prSet custT="1"/>
      <dgm:spPr/>
      <dgm:t>
        <a:bodyPr/>
        <a:lstStyle/>
        <a:p>
          <a:r>
            <a:rPr lang="en-US" sz="1600" b="0" i="0" u="none" strike="noStrike" baseline="0" dirty="0">
              <a:solidFill>
                <a:srgbClr val="211D1E"/>
              </a:solidFill>
              <a:latin typeface="Helvetica LT Std Cond" panose="020B0506020202030204" pitchFamily="34" charset="0"/>
            </a:rPr>
            <a:t>Nevada HAND receives its first </a:t>
          </a:r>
        </a:p>
        <a:p>
          <a:r>
            <a:rPr lang="en-US" sz="1600" b="0" i="0" u="none" strike="noStrike" baseline="0" dirty="0">
              <a:solidFill>
                <a:srgbClr val="211D1E"/>
              </a:solidFill>
              <a:latin typeface="Helvetica LT Std Cond" panose="020B0506020202030204" pitchFamily="34" charset="0"/>
            </a:rPr>
            <a:t>$2 million donation from an </a:t>
          </a:r>
        </a:p>
        <a:p>
          <a:r>
            <a:rPr lang="en-US" sz="1600" b="0" i="0" u="none" strike="noStrike" baseline="0" dirty="0">
              <a:solidFill>
                <a:srgbClr val="211D1E"/>
              </a:solidFill>
              <a:latin typeface="Helvetica LT Std Cond" panose="020B0506020202030204" pitchFamily="34" charset="0"/>
            </a:rPr>
            <a:t>anonymous donor.</a:t>
          </a:r>
          <a:endParaRPr lang="en-US" sz="1600" dirty="0">
            <a:latin typeface="Helvetica LT Std Cond" panose="020B0506020202030204" pitchFamily="34" charset="0"/>
          </a:endParaRPr>
        </a:p>
      </dgm:t>
    </dgm:pt>
    <dgm:pt modelId="{B0BE8F26-126C-4AA1-B8B5-B98524FDBFC4}" type="parTrans" cxnId="{21E12E67-A106-4A25-8742-86A20E24480C}">
      <dgm:prSet/>
      <dgm:spPr/>
      <dgm:t>
        <a:bodyPr/>
        <a:lstStyle/>
        <a:p>
          <a:endParaRPr lang="en-US" sz="1600">
            <a:latin typeface="Helvetica LT Std Cond" panose="020B0506020202030204" pitchFamily="34" charset="0"/>
          </a:endParaRPr>
        </a:p>
      </dgm:t>
    </dgm:pt>
    <dgm:pt modelId="{63583C0C-FFF1-4F4E-8801-988A3F4D64FF}" type="sibTrans" cxnId="{21E12E67-A106-4A25-8742-86A20E24480C}">
      <dgm:prSet/>
      <dgm:spPr/>
      <dgm:t>
        <a:bodyPr/>
        <a:lstStyle/>
        <a:p>
          <a:endParaRPr lang="en-US" sz="1600">
            <a:latin typeface="Helvetica LT Std Cond" panose="020B0506020202030204" pitchFamily="34" charset="0"/>
          </a:endParaRPr>
        </a:p>
      </dgm:t>
    </dgm:pt>
    <dgm:pt modelId="{FF5B2C06-ECD1-4DE0-B1E1-C572CC77AF06}">
      <dgm:prSet custT="1"/>
      <dgm:spPr/>
      <dgm:t>
        <a:bodyPr/>
        <a:lstStyle/>
        <a:p>
          <a:pPr>
            <a:defRPr b="1"/>
          </a:pPr>
          <a:r>
            <a:rPr lang="en-US" sz="1600">
              <a:latin typeface="Helvetica LT Std Cond" panose="020B0506020202030204" pitchFamily="34" charset="0"/>
            </a:rPr>
            <a:t>2020</a:t>
          </a:r>
        </a:p>
      </dgm:t>
    </dgm:pt>
    <dgm:pt modelId="{9DAFDE1E-C4C2-4529-ACDC-B700E3E97BB4}" type="parTrans" cxnId="{68DC291A-0F9C-4EE4-82A3-AA48C2AA9CB6}">
      <dgm:prSet/>
      <dgm:spPr/>
      <dgm:t>
        <a:bodyPr/>
        <a:lstStyle/>
        <a:p>
          <a:endParaRPr lang="en-US" sz="1600">
            <a:latin typeface="Helvetica LT Std Cond" panose="020B0506020202030204" pitchFamily="34" charset="0"/>
          </a:endParaRPr>
        </a:p>
      </dgm:t>
    </dgm:pt>
    <dgm:pt modelId="{EE1F6506-8119-4D55-A3B1-B14156F2CD71}" type="sibTrans" cxnId="{68DC291A-0F9C-4EE4-82A3-AA48C2AA9CB6}">
      <dgm:prSet/>
      <dgm:spPr/>
      <dgm:t>
        <a:bodyPr/>
        <a:lstStyle/>
        <a:p>
          <a:endParaRPr lang="en-US" sz="1600">
            <a:latin typeface="Helvetica LT Std Cond" panose="020B0506020202030204" pitchFamily="34" charset="0"/>
          </a:endParaRPr>
        </a:p>
      </dgm:t>
    </dgm:pt>
    <dgm:pt modelId="{93EC286C-E3BB-42DA-89CD-9C98E9CCC687}">
      <dgm:prSet custT="1"/>
      <dgm:spPr/>
      <dgm:t>
        <a:bodyPr/>
        <a:lstStyle/>
        <a:p>
          <a:r>
            <a:rPr lang="en-US" sz="1600" dirty="0">
              <a:latin typeface="Helvetica LT Std Cond" panose="020B0506020202030204" pitchFamily="34" charset="0"/>
            </a:rPr>
            <a:t>HAND Construction Company completes all phases of Rome Pines Apartment Homes and Flamingo Pines Apartment Homes.</a:t>
          </a:r>
        </a:p>
      </dgm:t>
    </dgm:pt>
    <dgm:pt modelId="{7D0E02C8-30B6-47BE-8816-35E6DE56AAA5}" type="parTrans" cxnId="{DDFA7157-B8E7-4F7C-9B96-0764ED963272}">
      <dgm:prSet/>
      <dgm:spPr/>
      <dgm:t>
        <a:bodyPr/>
        <a:lstStyle/>
        <a:p>
          <a:endParaRPr lang="en-US" sz="1600">
            <a:latin typeface="Helvetica LT Std Cond" panose="020B0506020202030204" pitchFamily="34" charset="0"/>
          </a:endParaRPr>
        </a:p>
      </dgm:t>
    </dgm:pt>
    <dgm:pt modelId="{FCF729D5-B9E5-41A0-A158-6CAAD8ACC3A3}" type="sibTrans" cxnId="{DDFA7157-B8E7-4F7C-9B96-0764ED963272}">
      <dgm:prSet/>
      <dgm:spPr/>
      <dgm:t>
        <a:bodyPr/>
        <a:lstStyle/>
        <a:p>
          <a:endParaRPr lang="en-US" sz="1600">
            <a:latin typeface="Helvetica LT Std Cond" panose="020B0506020202030204" pitchFamily="34" charset="0"/>
          </a:endParaRPr>
        </a:p>
      </dgm:t>
    </dgm:pt>
    <dgm:pt modelId="{561EA446-F472-4DA1-B48B-AA122C99C20A}" type="pres">
      <dgm:prSet presAssocID="{4B17C1F5-13E1-4885-83CF-58C58F90AB19}" presName="root" presStyleCnt="0">
        <dgm:presLayoutVars>
          <dgm:chMax/>
          <dgm:chPref/>
          <dgm:animLvl val="lvl"/>
        </dgm:presLayoutVars>
      </dgm:prSet>
      <dgm:spPr/>
    </dgm:pt>
    <dgm:pt modelId="{3B6F4E04-45A9-4EC7-9B01-AD5EEFE0CC3D}" type="pres">
      <dgm:prSet presAssocID="{4B17C1F5-13E1-4885-83CF-58C58F90AB19}" presName="divider" presStyleLbl="fgAcc1" presStyleIdx="0" presStyleCnt="6"/>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EFE743A2-875F-4D79-AA22-9C136F17C57A}" type="pres">
      <dgm:prSet presAssocID="{4B17C1F5-13E1-4885-83CF-58C58F90AB19}" presName="nodes" presStyleCnt="0">
        <dgm:presLayoutVars>
          <dgm:chMax/>
          <dgm:chPref/>
          <dgm:animLvl val="lvl"/>
        </dgm:presLayoutVars>
      </dgm:prSet>
      <dgm:spPr/>
    </dgm:pt>
    <dgm:pt modelId="{AD751EB4-7361-45CF-9DDB-0C60175EB391}" type="pres">
      <dgm:prSet presAssocID="{02ED7377-64DA-4A90-B15C-CAF1E2129E07}" presName="composite" presStyleCnt="0"/>
      <dgm:spPr/>
    </dgm:pt>
    <dgm:pt modelId="{A8B27B40-D09D-4864-BE17-65C37E25339E}" type="pres">
      <dgm:prSet presAssocID="{02ED7377-64DA-4A90-B15C-CAF1E2129E07}" presName="ConnectorPoint" presStyleLbl="lnNode1" presStyleIdx="0" presStyleCnt="5"/>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980B191-D72A-4BE4-B87C-E42E7BCC9AA0}" type="pres">
      <dgm:prSet presAssocID="{02ED7377-64DA-4A90-B15C-CAF1E2129E07}" presName="DropPinPlaceHolder" presStyleCnt="0"/>
      <dgm:spPr/>
    </dgm:pt>
    <dgm:pt modelId="{C43E111B-BAB8-4191-8333-120AE13439E5}" type="pres">
      <dgm:prSet presAssocID="{02ED7377-64DA-4A90-B15C-CAF1E2129E07}" presName="DropPin" presStyleLbl="alignNode1" presStyleIdx="0" presStyleCnt="5"/>
      <dgm:spPr/>
    </dgm:pt>
    <dgm:pt modelId="{F5059347-B6D3-4AE9-81EA-18AF87B6B61B}" type="pres">
      <dgm:prSet presAssocID="{02ED7377-64DA-4A90-B15C-CAF1E2129E07}" presName="Ellipse"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177852ED-1B66-43D7-B27F-ED29F8503848}" type="pres">
      <dgm:prSet presAssocID="{02ED7377-64DA-4A90-B15C-CAF1E2129E07}" presName="L2TextContainer" presStyleLbl="revTx" presStyleIdx="0" presStyleCnt="10">
        <dgm:presLayoutVars>
          <dgm:bulletEnabled val="1"/>
        </dgm:presLayoutVars>
      </dgm:prSet>
      <dgm:spPr/>
    </dgm:pt>
    <dgm:pt modelId="{5CD59C37-5808-4293-98D2-82014DF3BE42}" type="pres">
      <dgm:prSet presAssocID="{02ED7377-64DA-4A90-B15C-CAF1E2129E07}" presName="L1TextContainer" presStyleLbl="revTx" presStyleIdx="1" presStyleCnt="10">
        <dgm:presLayoutVars>
          <dgm:chMax val="1"/>
          <dgm:chPref val="1"/>
          <dgm:bulletEnabled val="1"/>
        </dgm:presLayoutVars>
      </dgm:prSet>
      <dgm:spPr/>
    </dgm:pt>
    <dgm:pt modelId="{6720C029-C74F-4130-9BD4-46E401AF1993}" type="pres">
      <dgm:prSet presAssocID="{02ED7377-64DA-4A90-B15C-CAF1E2129E07}" presName="ConnectLine" presStyleLbl="sibTrans1D1" presStyleIdx="0" presStyleCnt="5"/>
      <dgm:spPr>
        <a:noFill/>
        <a:ln w="12700" cap="flat" cmpd="sng" algn="ctr">
          <a:solidFill>
            <a:schemeClr val="accent2">
              <a:hueOff val="0"/>
              <a:satOff val="0"/>
              <a:lumOff val="0"/>
              <a:alphaOff val="0"/>
            </a:schemeClr>
          </a:solidFill>
          <a:prstDash val="dash"/>
          <a:miter lim="800000"/>
        </a:ln>
        <a:effectLst/>
      </dgm:spPr>
    </dgm:pt>
    <dgm:pt modelId="{62019845-2B7C-4809-AC9A-8E041DFCB46A}" type="pres">
      <dgm:prSet presAssocID="{02ED7377-64DA-4A90-B15C-CAF1E2129E07}" presName="EmptyPlaceHolder" presStyleCnt="0"/>
      <dgm:spPr/>
    </dgm:pt>
    <dgm:pt modelId="{5933B722-9C31-4B1D-A8EE-51D551F910F5}" type="pres">
      <dgm:prSet presAssocID="{C5866ACC-8536-4EE2-AA23-517685E3AFD6}" presName="spaceBetweenRectangles" presStyleCnt="0"/>
      <dgm:spPr/>
    </dgm:pt>
    <dgm:pt modelId="{8EA89A1C-42FF-4DE3-982D-B5BC35F1C5DE}" type="pres">
      <dgm:prSet presAssocID="{8DE1C84D-825D-455F-A76F-82FB569C669F}" presName="composite" presStyleCnt="0"/>
      <dgm:spPr/>
    </dgm:pt>
    <dgm:pt modelId="{E183E80B-8F08-4C8B-975B-D45E30D35727}" type="pres">
      <dgm:prSet presAssocID="{8DE1C84D-825D-455F-A76F-82FB569C669F}" presName="ConnectorPoint" presStyleLbl="lnNode1" presStyleIdx="1" presStyleCnt="5"/>
      <dgm:spPr>
        <a:solidFill>
          <a:schemeClr val="accent2">
            <a:hueOff val="-242561"/>
            <a:satOff val="-13988"/>
            <a:lumOff val="1438"/>
            <a:alphaOff val="0"/>
          </a:schemeClr>
        </a:solidFill>
        <a:ln w="6350" cap="flat" cmpd="sng" algn="ctr">
          <a:solidFill>
            <a:schemeClr val="lt1">
              <a:hueOff val="0"/>
              <a:satOff val="0"/>
              <a:lumOff val="0"/>
              <a:alphaOff val="0"/>
            </a:schemeClr>
          </a:solidFill>
          <a:prstDash val="solid"/>
          <a:miter lim="800000"/>
        </a:ln>
        <a:effectLst/>
      </dgm:spPr>
    </dgm:pt>
    <dgm:pt modelId="{41987C8D-19BD-45DB-B341-3F59A57180C3}" type="pres">
      <dgm:prSet presAssocID="{8DE1C84D-825D-455F-A76F-82FB569C669F}" presName="DropPinPlaceHolder" presStyleCnt="0"/>
      <dgm:spPr/>
    </dgm:pt>
    <dgm:pt modelId="{1CD8E6EE-D28D-409D-8D4E-E446E5E4F0D4}" type="pres">
      <dgm:prSet presAssocID="{8DE1C84D-825D-455F-A76F-82FB569C669F}" presName="DropPin" presStyleLbl="alignNode1" presStyleIdx="1" presStyleCnt="5" custLinFactNeighborX="-22596"/>
      <dgm:spPr/>
    </dgm:pt>
    <dgm:pt modelId="{44DB3F3A-64FD-4948-9FC5-4DED2DF1FC37}" type="pres">
      <dgm:prSet presAssocID="{8DE1C84D-825D-455F-A76F-82FB569C669F}" presName="Ellipse"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5107BFED-0880-436B-8CE8-D7AD833594C1}" type="pres">
      <dgm:prSet presAssocID="{8DE1C84D-825D-455F-A76F-82FB569C669F}" presName="L2TextContainer" presStyleLbl="revTx" presStyleIdx="2" presStyleCnt="10">
        <dgm:presLayoutVars>
          <dgm:bulletEnabled val="1"/>
        </dgm:presLayoutVars>
      </dgm:prSet>
      <dgm:spPr/>
    </dgm:pt>
    <dgm:pt modelId="{760CCDA7-8FE5-40E6-B63D-CEEADE458C74}" type="pres">
      <dgm:prSet presAssocID="{8DE1C84D-825D-455F-A76F-82FB569C669F}" presName="L1TextContainer" presStyleLbl="revTx" presStyleIdx="3" presStyleCnt="10" custScaleX="107314" custLinFactNeighborY="3766">
        <dgm:presLayoutVars>
          <dgm:chMax val="1"/>
          <dgm:chPref val="1"/>
          <dgm:bulletEnabled val="1"/>
        </dgm:presLayoutVars>
      </dgm:prSet>
      <dgm:spPr/>
    </dgm:pt>
    <dgm:pt modelId="{1BA4E98C-ECA1-4424-AFB2-78FF9EBF6DE1}" type="pres">
      <dgm:prSet presAssocID="{8DE1C84D-825D-455F-A76F-82FB569C669F}" presName="ConnectLine" presStyleLbl="sibTrans1D1" presStyleIdx="1" presStyleCnt="5" custLinFactX="-100000" custLinFactNeighborX="-195932"/>
      <dgm:spPr>
        <a:noFill/>
        <a:ln w="12700" cap="flat" cmpd="sng" algn="ctr">
          <a:solidFill>
            <a:schemeClr val="accent2">
              <a:hueOff val="-242561"/>
              <a:satOff val="-13988"/>
              <a:lumOff val="1438"/>
              <a:alphaOff val="0"/>
            </a:schemeClr>
          </a:solidFill>
          <a:prstDash val="dash"/>
          <a:miter lim="800000"/>
        </a:ln>
        <a:effectLst/>
      </dgm:spPr>
    </dgm:pt>
    <dgm:pt modelId="{BF0A976D-C4AE-43F1-B963-D7DFDDCC83AA}" type="pres">
      <dgm:prSet presAssocID="{8DE1C84D-825D-455F-A76F-82FB569C669F}" presName="EmptyPlaceHolder" presStyleCnt="0"/>
      <dgm:spPr/>
    </dgm:pt>
    <dgm:pt modelId="{4C5EF71E-D01B-4793-939A-16F9DE08A6D6}" type="pres">
      <dgm:prSet presAssocID="{6B031ED2-A954-4559-8190-AD3C802C70C9}" presName="spaceBetweenRectangles" presStyleCnt="0"/>
      <dgm:spPr/>
    </dgm:pt>
    <dgm:pt modelId="{A25F5C86-E017-40BE-B71E-63C222A8BCE2}" type="pres">
      <dgm:prSet presAssocID="{4E2EFC3E-4A99-462E-917C-F0A1880B9D52}" presName="composite" presStyleCnt="0"/>
      <dgm:spPr/>
    </dgm:pt>
    <dgm:pt modelId="{98B9A713-4F6F-47C5-BF7D-18B7A40CABBA}" type="pres">
      <dgm:prSet presAssocID="{4E2EFC3E-4A99-462E-917C-F0A1880B9D52}" presName="ConnectorPoint" presStyleLbl="lnNode1" presStyleIdx="2" presStyleCnt="5"/>
      <dgm:spPr>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gm:spPr>
    </dgm:pt>
    <dgm:pt modelId="{C3BD68C8-6B3B-4C56-9C4B-1CC5BA4C6B9D}" type="pres">
      <dgm:prSet presAssocID="{4E2EFC3E-4A99-462E-917C-F0A1880B9D52}" presName="DropPinPlaceHolder" presStyleCnt="0"/>
      <dgm:spPr/>
    </dgm:pt>
    <dgm:pt modelId="{F0792A47-ED26-475C-A4C2-58960B2B47BF}" type="pres">
      <dgm:prSet presAssocID="{4E2EFC3E-4A99-462E-917C-F0A1880B9D52}" presName="DropPin" presStyleLbl="alignNode1" presStyleIdx="2" presStyleCnt="5"/>
      <dgm:spPr/>
    </dgm:pt>
    <dgm:pt modelId="{0FBAF811-FB46-40CF-B16D-EAF0E0E34BD2}" type="pres">
      <dgm:prSet presAssocID="{4E2EFC3E-4A99-462E-917C-F0A1880B9D52}" presName="Ellipse"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2C7A37FE-44C1-4A19-A8D8-336B07EC7563}" type="pres">
      <dgm:prSet presAssocID="{4E2EFC3E-4A99-462E-917C-F0A1880B9D52}" presName="L2TextContainer" presStyleLbl="revTx" presStyleIdx="4" presStyleCnt="10">
        <dgm:presLayoutVars>
          <dgm:bulletEnabled val="1"/>
        </dgm:presLayoutVars>
      </dgm:prSet>
      <dgm:spPr/>
    </dgm:pt>
    <dgm:pt modelId="{0DD87B13-161F-4E5C-A17C-75D34C8E2AF3}" type="pres">
      <dgm:prSet presAssocID="{4E2EFC3E-4A99-462E-917C-F0A1880B9D52}" presName="L1TextContainer" presStyleLbl="revTx" presStyleIdx="5" presStyleCnt="10">
        <dgm:presLayoutVars>
          <dgm:chMax val="1"/>
          <dgm:chPref val="1"/>
          <dgm:bulletEnabled val="1"/>
        </dgm:presLayoutVars>
      </dgm:prSet>
      <dgm:spPr/>
    </dgm:pt>
    <dgm:pt modelId="{43EDCF42-69B9-411E-9800-D24226A9C087}" type="pres">
      <dgm:prSet presAssocID="{4E2EFC3E-4A99-462E-917C-F0A1880B9D52}" presName="ConnectLine" presStyleLbl="sibTrans1D1" presStyleIdx="2" presStyleCnt="5"/>
      <dgm:spPr>
        <a:noFill/>
        <a:ln w="12700" cap="flat" cmpd="sng" algn="ctr">
          <a:solidFill>
            <a:schemeClr val="accent2">
              <a:hueOff val="-485121"/>
              <a:satOff val="-27976"/>
              <a:lumOff val="2876"/>
              <a:alphaOff val="0"/>
            </a:schemeClr>
          </a:solidFill>
          <a:prstDash val="dash"/>
          <a:miter lim="800000"/>
        </a:ln>
        <a:effectLst/>
      </dgm:spPr>
    </dgm:pt>
    <dgm:pt modelId="{C1C64DDA-AB10-45C2-BF5A-1FDE5A9CC934}" type="pres">
      <dgm:prSet presAssocID="{4E2EFC3E-4A99-462E-917C-F0A1880B9D52}" presName="EmptyPlaceHolder" presStyleCnt="0"/>
      <dgm:spPr/>
    </dgm:pt>
    <dgm:pt modelId="{1E5AE6F1-8377-4D7D-BF91-A71E9F8B2FB3}" type="pres">
      <dgm:prSet presAssocID="{A86F4196-4CB7-41F1-880B-2D983429E44D}" presName="spaceBetweenRectangles" presStyleCnt="0"/>
      <dgm:spPr/>
    </dgm:pt>
    <dgm:pt modelId="{4D387388-54A8-40DC-9ED3-4E3CCB3A3ED3}" type="pres">
      <dgm:prSet presAssocID="{72E8E845-5985-4B92-B482-FA8F5F3DEAA7}" presName="composite" presStyleCnt="0"/>
      <dgm:spPr/>
    </dgm:pt>
    <dgm:pt modelId="{31CEA4D8-AFFC-4E2C-86D3-CB81D36FB6C9}" type="pres">
      <dgm:prSet presAssocID="{72E8E845-5985-4B92-B482-FA8F5F3DEAA7}" presName="ConnectorPoint" presStyleLbl="lnNode1" presStyleIdx="3" presStyleCnt="5"/>
      <dgm:spPr>
        <a:solidFill>
          <a:schemeClr val="accent2">
            <a:hueOff val="-727682"/>
            <a:satOff val="-41964"/>
            <a:lumOff val="4314"/>
            <a:alphaOff val="0"/>
          </a:schemeClr>
        </a:solidFill>
        <a:ln w="6350" cap="flat" cmpd="sng" algn="ctr">
          <a:solidFill>
            <a:schemeClr val="lt1">
              <a:hueOff val="0"/>
              <a:satOff val="0"/>
              <a:lumOff val="0"/>
              <a:alphaOff val="0"/>
            </a:schemeClr>
          </a:solidFill>
          <a:prstDash val="solid"/>
          <a:miter lim="800000"/>
        </a:ln>
        <a:effectLst/>
      </dgm:spPr>
    </dgm:pt>
    <dgm:pt modelId="{F0EF8578-5982-4935-9303-69B8978C1362}" type="pres">
      <dgm:prSet presAssocID="{72E8E845-5985-4B92-B482-FA8F5F3DEAA7}" presName="DropPinPlaceHolder" presStyleCnt="0"/>
      <dgm:spPr/>
    </dgm:pt>
    <dgm:pt modelId="{E3C2699A-5AD3-4738-AC3B-A83591B53FB3}" type="pres">
      <dgm:prSet presAssocID="{72E8E845-5985-4B92-B482-FA8F5F3DEAA7}" presName="DropPin" presStyleLbl="alignNode1" presStyleIdx="3" presStyleCnt="5" custLinFactNeighborX="45184" custLinFactNeighborY="5649"/>
      <dgm:spPr/>
    </dgm:pt>
    <dgm:pt modelId="{9E503249-0360-4490-9522-A3EB0123662B}" type="pres">
      <dgm:prSet presAssocID="{72E8E845-5985-4B92-B482-FA8F5F3DEAA7}" presName="Ellipse"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166655EB-8D65-4A44-973E-34C9F94FB8DA}" type="pres">
      <dgm:prSet presAssocID="{72E8E845-5985-4B92-B482-FA8F5F3DEAA7}" presName="L2TextContainer" presStyleLbl="revTx" presStyleIdx="6" presStyleCnt="10">
        <dgm:presLayoutVars>
          <dgm:bulletEnabled val="1"/>
        </dgm:presLayoutVars>
      </dgm:prSet>
      <dgm:spPr/>
    </dgm:pt>
    <dgm:pt modelId="{93705F55-228D-48AF-82C1-CBED5C82C2BF}" type="pres">
      <dgm:prSet presAssocID="{72E8E845-5985-4B92-B482-FA8F5F3DEAA7}" presName="L1TextContainer" presStyleLbl="revTx" presStyleIdx="7" presStyleCnt="10" custScaleX="146508" custLinFactNeighborX="33813" custLinFactNeighborY="7485">
        <dgm:presLayoutVars>
          <dgm:chMax val="1"/>
          <dgm:chPref val="1"/>
          <dgm:bulletEnabled val="1"/>
        </dgm:presLayoutVars>
      </dgm:prSet>
      <dgm:spPr/>
    </dgm:pt>
    <dgm:pt modelId="{3BB36492-6D6C-4E14-AD38-2C0BCD7BC750}" type="pres">
      <dgm:prSet presAssocID="{72E8E845-5985-4B92-B482-FA8F5F3DEAA7}" presName="ConnectLine" presStyleLbl="sibTrans1D1" presStyleIdx="3" presStyleCnt="5" custLinFactX="267186" custLinFactNeighborX="300000" custLinFactNeighborY="-1323"/>
      <dgm:spPr>
        <a:noFill/>
        <a:ln w="12700" cap="flat" cmpd="sng" algn="ctr">
          <a:solidFill>
            <a:schemeClr val="accent2">
              <a:hueOff val="-727682"/>
              <a:satOff val="-41964"/>
              <a:lumOff val="4314"/>
              <a:alphaOff val="0"/>
            </a:schemeClr>
          </a:solidFill>
          <a:prstDash val="dash"/>
          <a:miter lim="800000"/>
        </a:ln>
        <a:effectLst/>
      </dgm:spPr>
    </dgm:pt>
    <dgm:pt modelId="{32039165-E6C8-428A-84FF-13FF90842FE6}" type="pres">
      <dgm:prSet presAssocID="{72E8E845-5985-4B92-B482-FA8F5F3DEAA7}" presName="EmptyPlaceHolder" presStyleCnt="0"/>
      <dgm:spPr/>
    </dgm:pt>
    <dgm:pt modelId="{27D84CD1-88AC-45CB-B053-E1D896DABD0D}" type="pres">
      <dgm:prSet presAssocID="{30052C6B-C77F-4BDC-A7D3-FA7E6E89D5A9}" presName="spaceBetweenRectangles" presStyleCnt="0"/>
      <dgm:spPr/>
    </dgm:pt>
    <dgm:pt modelId="{DA274278-5531-4095-B621-3DA00FB2BCE3}" type="pres">
      <dgm:prSet presAssocID="{FF5B2C06-ECD1-4DE0-B1E1-C572CC77AF06}" presName="composite" presStyleCnt="0"/>
      <dgm:spPr/>
    </dgm:pt>
    <dgm:pt modelId="{6D156351-C446-4DFC-9005-EAD4083B6E36}" type="pres">
      <dgm:prSet presAssocID="{FF5B2C06-ECD1-4DE0-B1E1-C572CC77AF06}" presName="ConnectorPoint" presStyleLbl="lnNode1" presStyleIdx="4" presStyleCnt="5"/>
      <dgm:spPr>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gm:spPr>
    </dgm:pt>
    <dgm:pt modelId="{FF01871B-C068-482D-A5DB-55B85B2FA205}" type="pres">
      <dgm:prSet presAssocID="{FF5B2C06-ECD1-4DE0-B1E1-C572CC77AF06}" presName="DropPinPlaceHolder" presStyleCnt="0"/>
      <dgm:spPr/>
    </dgm:pt>
    <dgm:pt modelId="{2CAC31A0-99C9-4C1B-AB06-C7D733D11BB2}" type="pres">
      <dgm:prSet presAssocID="{FF5B2C06-ECD1-4DE0-B1E1-C572CC77AF06}" presName="DropPin" presStyleLbl="alignNode1" presStyleIdx="4" presStyleCnt="5"/>
      <dgm:spPr/>
    </dgm:pt>
    <dgm:pt modelId="{AD561E27-9DA9-4F5E-B288-5A49063771A9}" type="pres">
      <dgm:prSet presAssocID="{FF5B2C06-ECD1-4DE0-B1E1-C572CC77AF06}" presName="Ellipse"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F6E9AA30-4506-41C3-85BF-C16C3C47C4A3}" type="pres">
      <dgm:prSet presAssocID="{FF5B2C06-ECD1-4DE0-B1E1-C572CC77AF06}" presName="L2TextContainer" presStyleLbl="revTx" presStyleIdx="8" presStyleCnt="10">
        <dgm:presLayoutVars>
          <dgm:bulletEnabled val="1"/>
        </dgm:presLayoutVars>
      </dgm:prSet>
      <dgm:spPr/>
    </dgm:pt>
    <dgm:pt modelId="{4A9AD74A-4C3F-4317-9236-65657669C797}" type="pres">
      <dgm:prSet presAssocID="{FF5B2C06-ECD1-4DE0-B1E1-C572CC77AF06}" presName="L1TextContainer" presStyleLbl="revTx" presStyleIdx="9" presStyleCnt="10">
        <dgm:presLayoutVars>
          <dgm:chMax val="1"/>
          <dgm:chPref val="1"/>
          <dgm:bulletEnabled val="1"/>
        </dgm:presLayoutVars>
      </dgm:prSet>
      <dgm:spPr/>
    </dgm:pt>
    <dgm:pt modelId="{B3644A80-D983-4051-81C6-0D15F7B448DF}" type="pres">
      <dgm:prSet presAssocID="{FF5B2C06-ECD1-4DE0-B1E1-C572CC77AF06}" presName="ConnectLine" presStyleLbl="sibTrans1D1" presStyleIdx="4" presStyleCnt="5"/>
      <dgm:spPr>
        <a:noFill/>
        <a:ln w="12700" cap="flat" cmpd="sng" algn="ctr">
          <a:solidFill>
            <a:schemeClr val="accent2">
              <a:hueOff val="-970242"/>
              <a:satOff val="-55952"/>
              <a:lumOff val="5752"/>
              <a:alphaOff val="0"/>
            </a:schemeClr>
          </a:solidFill>
          <a:prstDash val="dash"/>
          <a:miter lim="800000"/>
        </a:ln>
        <a:effectLst/>
      </dgm:spPr>
    </dgm:pt>
    <dgm:pt modelId="{F9288819-4D47-49E8-9720-265B94FE66A2}" type="pres">
      <dgm:prSet presAssocID="{FF5B2C06-ECD1-4DE0-B1E1-C572CC77AF06}" presName="EmptyPlaceHolder" presStyleCnt="0"/>
      <dgm:spPr/>
    </dgm:pt>
  </dgm:ptLst>
  <dgm:cxnLst>
    <dgm:cxn modelId="{C8D50D05-915E-4A7B-A774-B401C11098C5}" type="presOf" srcId="{C94F03EF-943C-4C06-B0D0-8EB13FE12E9D}" destId="{177852ED-1B66-43D7-B27F-ED29F8503848}" srcOrd="0" destOrd="0" presId="urn:microsoft.com/office/officeart/2017/3/layout/DropPinTimeline"/>
    <dgm:cxn modelId="{12A40F05-6422-4D9D-B611-5991A45D875C}" type="presOf" srcId="{72E8E845-5985-4B92-B482-FA8F5F3DEAA7}" destId="{93705F55-228D-48AF-82C1-CBED5C82C2BF}" srcOrd="0" destOrd="0" presId="urn:microsoft.com/office/officeart/2017/3/layout/DropPinTimeline"/>
    <dgm:cxn modelId="{68DC291A-0F9C-4EE4-82A3-AA48C2AA9CB6}" srcId="{4B17C1F5-13E1-4885-83CF-58C58F90AB19}" destId="{FF5B2C06-ECD1-4DE0-B1E1-C572CC77AF06}" srcOrd="4" destOrd="0" parTransId="{9DAFDE1E-C4C2-4529-ACDC-B700E3E97BB4}" sibTransId="{EE1F6506-8119-4D55-A3B1-B14156F2CD71}"/>
    <dgm:cxn modelId="{3B729B1D-FF7A-434E-BE7B-6DAFAC2C1110}" type="presOf" srcId="{FF5B2C06-ECD1-4DE0-B1E1-C572CC77AF06}" destId="{4A9AD74A-4C3F-4317-9236-65657669C797}" srcOrd="0" destOrd="0" presId="urn:microsoft.com/office/officeart/2017/3/layout/DropPinTimeline"/>
    <dgm:cxn modelId="{B7E84B1F-2752-4010-AABE-D39991E4D419}" type="presOf" srcId="{93EC286C-E3BB-42DA-89CD-9C98E9CCC687}" destId="{F6E9AA30-4506-41C3-85BF-C16C3C47C4A3}" srcOrd="0" destOrd="0" presId="urn:microsoft.com/office/officeart/2017/3/layout/DropPinTimeline"/>
    <dgm:cxn modelId="{B804533B-91ED-4F59-BFBE-9764F01AD467}" srcId="{4B17C1F5-13E1-4885-83CF-58C58F90AB19}" destId="{8DE1C84D-825D-455F-A76F-82FB569C669F}" srcOrd="1" destOrd="0" parTransId="{314F3AB7-0ABE-4AC1-BC67-5F4F2842FF0C}" sibTransId="{6B031ED2-A954-4559-8190-AD3C802C70C9}"/>
    <dgm:cxn modelId="{AE9A0C43-9BF1-4698-9948-5DB592916E38}" type="presOf" srcId="{4E2EFC3E-4A99-462E-917C-F0A1880B9D52}" destId="{0DD87B13-161F-4E5C-A17C-75D34C8E2AF3}" srcOrd="0" destOrd="0" presId="urn:microsoft.com/office/officeart/2017/3/layout/DropPinTimeline"/>
    <dgm:cxn modelId="{82CAF164-F474-4982-96EF-39A75E45CBF8}" srcId="{4B17C1F5-13E1-4885-83CF-58C58F90AB19}" destId="{4E2EFC3E-4A99-462E-917C-F0A1880B9D52}" srcOrd="2" destOrd="0" parTransId="{52925B1C-A2A5-49DC-B876-37EBAA26D6D7}" sibTransId="{A86F4196-4CB7-41F1-880B-2D983429E44D}"/>
    <dgm:cxn modelId="{21E12E67-A106-4A25-8742-86A20E24480C}" srcId="{72E8E845-5985-4B92-B482-FA8F5F3DEAA7}" destId="{197990DC-0064-4417-AD85-91C801CD5CBC}" srcOrd="0" destOrd="0" parTransId="{B0BE8F26-126C-4AA1-B8B5-B98524FDBFC4}" sibTransId="{63583C0C-FFF1-4F4E-8801-988A3F4D64FF}"/>
    <dgm:cxn modelId="{F2489F50-F183-497D-8574-E00071EFFC09}" srcId="{4E2EFC3E-4A99-462E-917C-F0A1880B9D52}" destId="{DA89FB5B-E4BF-4DC0-9020-9F47519368D2}" srcOrd="0" destOrd="0" parTransId="{3AC5D730-7112-43E0-90F4-56D9DE0ABECE}" sibTransId="{D5022F51-40E2-40A4-8709-C79B3A13E015}"/>
    <dgm:cxn modelId="{C465D670-3142-4D75-8CAD-F9B2CF80C634}" srcId="{02ED7377-64DA-4A90-B15C-CAF1E2129E07}" destId="{C94F03EF-943C-4C06-B0D0-8EB13FE12E9D}" srcOrd="0" destOrd="0" parTransId="{EEA8C426-2F08-455B-A1BB-9DB9F8ECB75A}" sibTransId="{4FE3868F-4C58-4379-88D5-CB54A09648DE}"/>
    <dgm:cxn modelId="{DDFA7157-B8E7-4F7C-9B96-0764ED963272}" srcId="{FF5B2C06-ECD1-4DE0-B1E1-C572CC77AF06}" destId="{93EC286C-E3BB-42DA-89CD-9C98E9CCC687}" srcOrd="0" destOrd="0" parTransId="{7D0E02C8-30B6-47BE-8816-35E6DE56AAA5}" sibTransId="{FCF729D5-B9E5-41A0-A158-6CAAD8ACC3A3}"/>
    <dgm:cxn modelId="{7F56408F-ECD8-4BA6-AADB-B525572FAB17}" srcId="{8DE1C84D-825D-455F-A76F-82FB569C669F}" destId="{F8827494-2385-46B4-B2CB-61FB7876C96F}" srcOrd="0" destOrd="0" parTransId="{96DBF281-205C-4477-9DE4-5E18D6C0DC79}" sibTransId="{DB3B5626-C307-4CE3-B6CF-B6FBC3C98E89}"/>
    <dgm:cxn modelId="{1B1FB9A5-36F1-471B-8BF0-0D892199C97D}" type="presOf" srcId="{8DE1C84D-825D-455F-A76F-82FB569C669F}" destId="{760CCDA7-8FE5-40E6-B63D-CEEADE458C74}" srcOrd="0" destOrd="0" presId="urn:microsoft.com/office/officeart/2017/3/layout/DropPinTimeline"/>
    <dgm:cxn modelId="{E3130BAE-3B74-4EE7-BF3A-8414592D34E6}" srcId="{4B17C1F5-13E1-4885-83CF-58C58F90AB19}" destId="{02ED7377-64DA-4A90-B15C-CAF1E2129E07}" srcOrd="0" destOrd="0" parTransId="{26E05F09-1EE6-458F-940D-219E38893530}" sibTransId="{C5866ACC-8536-4EE2-AA23-517685E3AFD6}"/>
    <dgm:cxn modelId="{939C78C6-BF8D-47A8-B33B-90C4DEBBC69E}" type="presOf" srcId="{4B17C1F5-13E1-4885-83CF-58C58F90AB19}" destId="{561EA446-F472-4DA1-B48B-AA122C99C20A}" srcOrd="0" destOrd="0" presId="urn:microsoft.com/office/officeart/2017/3/layout/DropPinTimeline"/>
    <dgm:cxn modelId="{72087BDA-A5EE-4082-9986-CEF08EB0057F}" type="presOf" srcId="{DA89FB5B-E4BF-4DC0-9020-9F47519368D2}" destId="{2C7A37FE-44C1-4A19-A8D8-336B07EC7563}" srcOrd="0" destOrd="0" presId="urn:microsoft.com/office/officeart/2017/3/layout/DropPinTimeline"/>
    <dgm:cxn modelId="{7C4206DC-4054-49CC-8FCF-76C83106113C}" srcId="{4B17C1F5-13E1-4885-83CF-58C58F90AB19}" destId="{72E8E845-5985-4B92-B482-FA8F5F3DEAA7}" srcOrd="3" destOrd="0" parTransId="{20BE6805-7CFF-4AB6-B1BD-C8CBF658BB18}" sibTransId="{30052C6B-C77F-4BDC-A7D3-FA7E6E89D5A9}"/>
    <dgm:cxn modelId="{D8781ADF-5488-4508-8A9A-69583DD213BE}" type="presOf" srcId="{F8827494-2385-46B4-B2CB-61FB7876C96F}" destId="{5107BFED-0880-436B-8CE8-D7AD833594C1}" srcOrd="0" destOrd="0" presId="urn:microsoft.com/office/officeart/2017/3/layout/DropPinTimeline"/>
    <dgm:cxn modelId="{168D03FB-3667-4E25-8FF2-18129E4724E1}" type="presOf" srcId="{197990DC-0064-4417-AD85-91C801CD5CBC}" destId="{166655EB-8D65-4A44-973E-34C9F94FB8DA}" srcOrd="0" destOrd="0" presId="urn:microsoft.com/office/officeart/2017/3/layout/DropPinTimeline"/>
    <dgm:cxn modelId="{653D2AFB-2787-4EB6-B64B-932C48F3E56B}" type="presOf" srcId="{02ED7377-64DA-4A90-B15C-CAF1E2129E07}" destId="{5CD59C37-5808-4293-98D2-82014DF3BE42}" srcOrd="0" destOrd="0" presId="urn:microsoft.com/office/officeart/2017/3/layout/DropPinTimeline"/>
    <dgm:cxn modelId="{ED0CB8F2-1C8F-4BB8-B062-C71203DB8DBB}" type="presParOf" srcId="{561EA446-F472-4DA1-B48B-AA122C99C20A}" destId="{3B6F4E04-45A9-4EC7-9B01-AD5EEFE0CC3D}" srcOrd="0" destOrd="0" presId="urn:microsoft.com/office/officeart/2017/3/layout/DropPinTimeline"/>
    <dgm:cxn modelId="{A4F13667-4541-4562-A166-47F953494F66}" type="presParOf" srcId="{561EA446-F472-4DA1-B48B-AA122C99C20A}" destId="{EFE743A2-875F-4D79-AA22-9C136F17C57A}" srcOrd="1" destOrd="0" presId="urn:microsoft.com/office/officeart/2017/3/layout/DropPinTimeline"/>
    <dgm:cxn modelId="{CD6AFCDC-79B5-423A-989E-0C8FFDFF40F9}" type="presParOf" srcId="{EFE743A2-875F-4D79-AA22-9C136F17C57A}" destId="{AD751EB4-7361-45CF-9DDB-0C60175EB391}" srcOrd="0" destOrd="0" presId="urn:microsoft.com/office/officeart/2017/3/layout/DropPinTimeline"/>
    <dgm:cxn modelId="{DB7FCC26-9B8C-4A06-A280-002BD2BBEE63}" type="presParOf" srcId="{AD751EB4-7361-45CF-9DDB-0C60175EB391}" destId="{A8B27B40-D09D-4864-BE17-65C37E25339E}" srcOrd="0" destOrd="0" presId="urn:microsoft.com/office/officeart/2017/3/layout/DropPinTimeline"/>
    <dgm:cxn modelId="{A3472F25-3CD8-4A21-B735-A7375AE1B673}" type="presParOf" srcId="{AD751EB4-7361-45CF-9DDB-0C60175EB391}" destId="{E980B191-D72A-4BE4-B87C-E42E7BCC9AA0}" srcOrd="1" destOrd="0" presId="urn:microsoft.com/office/officeart/2017/3/layout/DropPinTimeline"/>
    <dgm:cxn modelId="{8A3FE1C4-B9F6-48DC-ABFB-F059F4CF4EA2}" type="presParOf" srcId="{E980B191-D72A-4BE4-B87C-E42E7BCC9AA0}" destId="{C43E111B-BAB8-4191-8333-120AE13439E5}" srcOrd="0" destOrd="0" presId="urn:microsoft.com/office/officeart/2017/3/layout/DropPinTimeline"/>
    <dgm:cxn modelId="{C4735805-C523-41E8-9D23-96737084882A}" type="presParOf" srcId="{E980B191-D72A-4BE4-B87C-E42E7BCC9AA0}" destId="{F5059347-B6D3-4AE9-81EA-18AF87B6B61B}" srcOrd="1" destOrd="0" presId="urn:microsoft.com/office/officeart/2017/3/layout/DropPinTimeline"/>
    <dgm:cxn modelId="{94346BB7-48CA-4556-879B-224EAFAFAC48}" type="presParOf" srcId="{AD751EB4-7361-45CF-9DDB-0C60175EB391}" destId="{177852ED-1B66-43D7-B27F-ED29F8503848}" srcOrd="2" destOrd="0" presId="urn:microsoft.com/office/officeart/2017/3/layout/DropPinTimeline"/>
    <dgm:cxn modelId="{04833C78-5641-4BBD-AFD1-0AC6DA3967D4}" type="presParOf" srcId="{AD751EB4-7361-45CF-9DDB-0C60175EB391}" destId="{5CD59C37-5808-4293-98D2-82014DF3BE42}" srcOrd="3" destOrd="0" presId="urn:microsoft.com/office/officeart/2017/3/layout/DropPinTimeline"/>
    <dgm:cxn modelId="{ECF93003-ED18-43FE-BE67-94CF7EC9F2ED}" type="presParOf" srcId="{AD751EB4-7361-45CF-9DDB-0C60175EB391}" destId="{6720C029-C74F-4130-9BD4-46E401AF1993}" srcOrd="4" destOrd="0" presId="urn:microsoft.com/office/officeart/2017/3/layout/DropPinTimeline"/>
    <dgm:cxn modelId="{07F7B06F-8B98-4001-9221-1B4BB744F931}" type="presParOf" srcId="{AD751EB4-7361-45CF-9DDB-0C60175EB391}" destId="{62019845-2B7C-4809-AC9A-8E041DFCB46A}" srcOrd="5" destOrd="0" presId="urn:microsoft.com/office/officeart/2017/3/layout/DropPinTimeline"/>
    <dgm:cxn modelId="{1556EA33-1CE5-4473-A249-F664027F34B3}" type="presParOf" srcId="{EFE743A2-875F-4D79-AA22-9C136F17C57A}" destId="{5933B722-9C31-4B1D-A8EE-51D551F910F5}" srcOrd="1" destOrd="0" presId="urn:microsoft.com/office/officeart/2017/3/layout/DropPinTimeline"/>
    <dgm:cxn modelId="{DB6E42D9-0C94-408C-8F74-F2AB1C64693B}" type="presParOf" srcId="{EFE743A2-875F-4D79-AA22-9C136F17C57A}" destId="{8EA89A1C-42FF-4DE3-982D-B5BC35F1C5DE}" srcOrd="2" destOrd="0" presId="urn:microsoft.com/office/officeart/2017/3/layout/DropPinTimeline"/>
    <dgm:cxn modelId="{006DEB5A-1C9A-4E5B-9F42-9189A86380E0}" type="presParOf" srcId="{8EA89A1C-42FF-4DE3-982D-B5BC35F1C5DE}" destId="{E183E80B-8F08-4C8B-975B-D45E30D35727}" srcOrd="0" destOrd="0" presId="urn:microsoft.com/office/officeart/2017/3/layout/DropPinTimeline"/>
    <dgm:cxn modelId="{53DAF1E6-2147-473B-AD20-D084DB76B533}" type="presParOf" srcId="{8EA89A1C-42FF-4DE3-982D-B5BC35F1C5DE}" destId="{41987C8D-19BD-45DB-B341-3F59A57180C3}" srcOrd="1" destOrd="0" presId="urn:microsoft.com/office/officeart/2017/3/layout/DropPinTimeline"/>
    <dgm:cxn modelId="{418F26CA-6393-4F33-A066-B1C39E5736A4}" type="presParOf" srcId="{41987C8D-19BD-45DB-B341-3F59A57180C3}" destId="{1CD8E6EE-D28D-409D-8D4E-E446E5E4F0D4}" srcOrd="0" destOrd="0" presId="urn:microsoft.com/office/officeart/2017/3/layout/DropPinTimeline"/>
    <dgm:cxn modelId="{229DAD33-72D2-4F07-B949-EC887B565E66}" type="presParOf" srcId="{41987C8D-19BD-45DB-B341-3F59A57180C3}" destId="{44DB3F3A-64FD-4948-9FC5-4DED2DF1FC37}" srcOrd="1" destOrd="0" presId="urn:microsoft.com/office/officeart/2017/3/layout/DropPinTimeline"/>
    <dgm:cxn modelId="{65475469-FBA9-4B1B-A4F7-16AF590FF6A0}" type="presParOf" srcId="{8EA89A1C-42FF-4DE3-982D-B5BC35F1C5DE}" destId="{5107BFED-0880-436B-8CE8-D7AD833594C1}" srcOrd="2" destOrd="0" presId="urn:microsoft.com/office/officeart/2017/3/layout/DropPinTimeline"/>
    <dgm:cxn modelId="{7E4996EF-4AD5-4B5B-B24F-10AB9986F591}" type="presParOf" srcId="{8EA89A1C-42FF-4DE3-982D-B5BC35F1C5DE}" destId="{760CCDA7-8FE5-40E6-B63D-CEEADE458C74}" srcOrd="3" destOrd="0" presId="urn:microsoft.com/office/officeart/2017/3/layout/DropPinTimeline"/>
    <dgm:cxn modelId="{B493198A-56FD-48EE-98C7-ECAE7201EE42}" type="presParOf" srcId="{8EA89A1C-42FF-4DE3-982D-B5BC35F1C5DE}" destId="{1BA4E98C-ECA1-4424-AFB2-78FF9EBF6DE1}" srcOrd="4" destOrd="0" presId="urn:microsoft.com/office/officeart/2017/3/layout/DropPinTimeline"/>
    <dgm:cxn modelId="{702B3CEF-9EE3-4485-8F59-01508E012F8C}" type="presParOf" srcId="{8EA89A1C-42FF-4DE3-982D-B5BC35F1C5DE}" destId="{BF0A976D-C4AE-43F1-B963-D7DFDDCC83AA}" srcOrd="5" destOrd="0" presId="urn:microsoft.com/office/officeart/2017/3/layout/DropPinTimeline"/>
    <dgm:cxn modelId="{EC0C8C0E-E964-41D2-8FDF-D3411D3A3886}" type="presParOf" srcId="{EFE743A2-875F-4D79-AA22-9C136F17C57A}" destId="{4C5EF71E-D01B-4793-939A-16F9DE08A6D6}" srcOrd="3" destOrd="0" presId="urn:microsoft.com/office/officeart/2017/3/layout/DropPinTimeline"/>
    <dgm:cxn modelId="{8BBA5E26-BC47-48CE-B9FC-6A641B9A73FE}" type="presParOf" srcId="{EFE743A2-875F-4D79-AA22-9C136F17C57A}" destId="{A25F5C86-E017-40BE-B71E-63C222A8BCE2}" srcOrd="4" destOrd="0" presId="urn:microsoft.com/office/officeart/2017/3/layout/DropPinTimeline"/>
    <dgm:cxn modelId="{C3B6FE06-AB2D-41A6-9BD4-E8ED65A52E91}" type="presParOf" srcId="{A25F5C86-E017-40BE-B71E-63C222A8BCE2}" destId="{98B9A713-4F6F-47C5-BF7D-18B7A40CABBA}" srcOrd="0" destOrd="0" presId="urn:microsoft.com/office/officeart/2017/3/layout/DropPinTimeline"/>
    <dgm:cxn modelId="{A59D4CB5-684A-43AD-B335-E1717C468969}" type="presParOf" srcId="{A25F5C86-E017-40BE-B71E-63C222A8BCE2}" destId="{C3BD68C8-6B3B-4C56-9C4B-1CC5BA4C6B9D}" srcOrd="1" destOrd="0" presId="urn:microsoft.com/office/officeart/2017/3/layout/DropPinTimeline"/>
    <dgm:cxn modelId="{D32B4238-2B6E-4073-9100-B10D3B06BBA1}" type="presParOf" srcId="{C3BD68C8-6B3B-4C56-9C4B-1CC5BA4C6B9D}" destId="{F0792A47-ED26-475C-A4C2-58960B2B47BF}" srcOrd="0" destOrd="0" presId="urn:microsoft.com/office/officeart/2017/3/layout/DropPinTimeline"/>
    <dgm:cxn modelId="{232EDAE3-03D6-4E01-954F-EEBA83D99CB8}" type="presParOf" srcId="{C3BD68C8-6B3B-4C56-9C4B-1CC5BA4C6B9D}" destId="{0FBAF811-FB46-40CF-B16D-EAF0E0E34BD2}" srcOrd="1" destOrd="0" presId="urn:microsoft.com/office/officeart/2017/3/layout/DropPinTimeline"/>
    <dgm:cxn modelId="{664628FE-377C-4547-8CC8-69AF566C8304}" type="presParOf" srcId="{A25F5C86-E017-40BE-B71E-63C222A8BCE2}" destId="{2C7A37FE-44C1-4A19-A8D8-336B07EC7563}" srcOrd="2" destOrd="0" presId="urn:microsoft.com/office/officeart/2017/3/layout/DropPinTimeline"/>
    <dgm:cxn modelId="{B039F990-D20C-49BB-9381-119EA4C272FB}" type="presParOf" srcId="{A25F5C86-E017-40BE-B71E-63C222A8BCE2}" destId="{0DD87B13-161F-4E5C-A17C-75D34C8E2AF3}" srcOrd="3" destOrd="0" presId="urn:microsoft.com/office/officeart/2017/3/layout/DropPinTimeline"/>
    <dgm:cxn modelId="{8D8003FB-7762-4A94-8A82-38C5532EC907}" type="presParOf" srcId="{A25F5C86-E017-40BE-B71E-63C222A8BCE2}" destId="{43EDCF42-69B9-411E-9800-D24226A9C087}" srcOrd="4" destOrd="0" presId="urn:microsoft.com/office/officeart/2017/3/layout/DropPinTimeline"/>
    <dgm:cxn modelId="{30AD4D1A-193B-49B3-9B77-72C2469F890E}" type="presParOf" srcId="{A25F5C86-E017-40BE-B71E-63C222A8BCE2}" destId="{C1C64DDA-AB10-45C2-BF5A-1FDE5A9CC934}" srcOrd="5" destOrd="0" presId="urn:microsoft.com/office/officeart/2017/3/layout/DropPinTimeline"/>
    <dgm:cxn modelId="{6D537751-D071-4D6F-BD67-24ECEFFA5C92}" type="presParOf" srcId="{EFE743A2-875F-4D79-AA22-9C136F17C57A}" destId="{1E5AE6F1-8377-4D7D-BF91-A71E9F8B2FB3}" srcOrd="5" destOrd="0" presId="urn:microsoft.com/office/officeart/2017/3/layout/DropPinTimeline"/>
    <dgm:cxn modelId="{28F04485-7766-45F7-ACA4-0F1F58987A8E}" type="presParOf" srcId="{EFE743A2-875F-4D79-AA22-9C136F17C57A}" destId="{4D387388-54A8-40DC-9ED3-4E3CCB3A3ED3}" srcOrd="6" destOrd="0" presId="urn:microsoft.com/office/officeart/2017/3/layout/DropPinTimeline"/>
    <dgm:cxn modelId="{5DE88F6A-4395-4D17-A9B7-022B354CB312}" type="presParOf" srcId="{4D387388-54A8-40DC-9ED3-4E3CCB3A3ED3}" destId="{31CEA4D8-AFFC-4E2C-86D3-CB81D36FB6C9}" srcOrd="0" destOrd="0" presId="urn:microsoft.com/office/officeart/2017/3/layout/DropPinTimeline"/>
    <dgm:cxn modelId="{67CEA5A9-C709-4553-872D-B3B82D86CA4F}" type="presParOf" srcId="{4D387388-54A8-40DC-9ED3-4E3CCB3A3ED3}" destId="{F0EF8578-5982-4935-9303-69B8978C1362}" srcOrd="1" destOrd="0" presId="urn:microsoft.com/office/officeart/2017/3/layout/DropPinTimeline"/>
    <dgm:cxn modelId="{BC700EFD-036E-47B2-87F0-53245EC9C8A4}" type="presParOf" srcId="{F0EF8578-5982-4935-9303-69B8978C1362}" destId="{E3C2699A-5AD3-4738-AC3B-A83591B53FB3}" srcOrd="0" destOrd="0" presId="urn:microsoft.com/office/officeart/2017/3/layout/DropPinTimeline"/>
    <dgm:cxn modelId="{C83706BB-5235-4592-99B1-0FAAF82B3B10}" type="presParOf" srcId="{F0EF8578-5982-4935-9303-69B8978C1362}" destId="{9E503249-0360-4490-9522-A3EB0123662B}" srcOrd="1" destOrd="0" presId="urn:microsoft.com/office/officeart/2017/3/layout/DropPinTimeline"/>
    <dgm:cxn modelId="{27452F32-1E5C-40F8-9CC0-4BE5C3577DA0}" type="presParOf" srcId="{4D387388-54A8-40DC-9ED3-4E3CCB3A3ED3}" destId="{166655EB-8D65-4A44-973E-34C9F94FB8DA}" srcOrd="2" destOrd="0" presId="urn:microsoft.com/office/officeart/2017/3/layout/DropPinTimeline"/>
    <dgm:cxn modelId="{0DAFB6C4-3E49-4198-9273-E131A2FDE673}" type="presParOf" srcId="{4D387388-54A8-40DC-9ED3-4E3CCB3A3ED3}" destId="{93705F55-228D-48AF-82C1-CBED5C82C2BF}" srcOrd="3" destOrd="0" presId="urn:microsoft.com/office/officeart/2017/3/layout/DropPinTimeline"/>
    <dgm:cxn modelId="{FE77F8FE-4F2C-4994-A4CF-06552B254CE1}" type="presParOf" srcId="{4D387388-54A8-40DC-9ED3-4E3CCB3A3ED3}" destId="{3BB36492-6D6C-4E14-AD38-2C0BCD7BC750}" srcOrd="4" destOrd="0" presId="urn:microsoft.com/office/officeart/2017/3/layout/DropPinTimeline"/>
    <dgm:cxn modelId="{7512F3D1-CCCF-47D5-B433-46F867F6E7C5}" type="presParOf" srcId="{4D387388-54A8-40DC-9ED3-4E3CCB3A3ED3}" destId="{32039165-E6C8-428A-84FF-13FF90842FE6}" srcOrd="5" destOrd="0" presId="urn:microsoft.com/office/officeart/2017/3/layout/DropPinTimeline"/>
    <dgm:cxn modelId="{CA1879ED-FC94-4E08-97C6-13272DF57106}" type="presParOf" srcId="{EFE743A2-875F-4D79-AA22-9C136F17C57A}" destId="{27D84CD1-88AC-45CB-B053-E1D896DABD0D}" srcOrd="7" destOrd="0" presId="urn:microsoft.com/office/officeart/2017/3/layout/DropPinTimeline"/>
    <dgm:cxn modelId="{AF6A2D4C-FB99-4630-931F-7BC644540009}" type="presParOf" srcId="{EFE743A2-875F-4D79-AA22-9C136F17C57A}" destId="{DA274278-5531-4095-B621-3DA00FB2BCE3}" srcOrd="8" destOrd="0" presId="urn:microsoft.com/office/officeart/2017/3/layout/DropPinTimeline"/>
    <dgm:cxn modelId="{E73879B9-0AE7-44FF-99D6-02B828B1C9A9}" type="presParOf" srcId="{DA274278-5531-4095-B621-3DA00FB2BCE3}" destId="{6D156351-C446-4DFC-9005-EAD4083B6E36}" srcOrd="0" destOrd="0" presId="urn:microsoft.com/office/officeart/2017/3/layout/DropPinTimeline"/>
    <dgm:cxn modelId="{5FD47472-4A4E-4E88-9A3E-421170228B04}" type="presParOf" srcId="{DA274278-5531-4095-B621-3DA00FB2BCE3}" destId="{FF01871B-C068-482D-A5DB-55B85B2FA205}" srcOrd="1" destOrd="0" presId="urn:microsoft.com/office/officeart/2017/3/layout/DropPinTimeline"/>
    <dgm:cxn modelId="{3F915D90-81AD-4262-AC3C-AFDF77B3D27E}" type="presParOf" srcId="{FF01871B-C068-482D-A5DB-55B85B2FA205}" destId="{2CAC31A0-99C9-4C1B-AB06-C7D733D11BB2}" srcOrd="0" destOrd="0" presId="urn:microsoft.com/office/officeart/2017/3/layout/DropPinTimeline"/>
    <dgm:cxn modelId="{33DB27E3-60EE-4AD2-98A7-EE7B94B2A693}" type="presParOf" srcId="{FF01871B-C068-482D-A5DB-55B85B2FA205}" destId="{AD561E27-9DA9-4F5E-B288-5A49063771A9}" srcOrd="1" destOrd="0" presId="urn:microsoft.com/office/officeart/2017/3/layout/DropPinTimeline"/>
    <dgm:cxn modelId="{DDBC15D8-8744-4C55-BDA8-CBFB546FF4C7}" type="presParOf" srcId="{DA274278-5531-4095-B621-3DA00FB2BCE3}" destId="{F6E9AA30-4506-41C3-85BF-C16C3C47C4A3}" srcOrd="2" destOrd="0" presId="urn:microsoft.com/office/officeart/2017/3/layout/DropPinTimeline"/>
    <dgm:cxn modelId="{F84929EA-838B-40DB-BA3D-64D2FD59CEDA}" type="presParOf" srcId="{DA274278-5531-4095-B621-3DA00FB2BCE3}" destId="{4A9AD74A-4C3F-4317-9236-65657669C797}" srcOrd="3" destOrd="0" presId="urn:microsoft.com/office/officeart/2017/3/layout/DropPinTimeline"/>
    <dgm:cxn modelId="{0190A342-2B6C-41E1-9BFD-2CC6AA38F04F}" type="presParOf" srcId="{DA274278-5531-4095-B621-3DA00FB2BCE3}" destId="{B3644A80-D983-4051-81C6-0D15F7B448DF}" srcOrd="4" destOrd="0" presId="urn:microsoft.com/office/officeart/2017/3/layout/DropPinTimeline"/>
    <dgm:cxn modelId="{360AF269-212D-462E-869C-DF88BCF3EFA6}" type="presParOf" srcId="{DA274278-5531-4095-B621-3DA00FB2BCE3}" destId="{F9288819-4D47-49E8-9720-265B94FE66A2}"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F4E04-45A9-4EC7-9B01-AD5EEFE0CC3D}">
      <dsp:nvSpPr>
        <dsp:cNvPr id="0" name=""/>
        <dsp:cNvSpPr/>
      </dsp:nvSpPr>
      <dsp:spPr>
        <a:xfrm>
          <a:off x="0" y="2196275"/>
          <a:ext cx="10710333"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C43E111B-BAB8-4191-8333-120AE13439E5}">
      <dsp:nvSpPr>
        <dsp:cNvPr id="0" name=""/>
        <dsp:cNvSpPr/>
      </dsp:nvSpPr>
      <dsp:spPr>
        <a:xfrm rot="8100000">
          <a:off x="71552" y="506198"/>
          <a:ext cx="322937" cy="322937"/>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059347-B6D3-4AE9-81EA-18AF87B6B61B}">
      <dsp:nvSpPr>
        <dsp:cNvPr id="0" name=""/>
        <dsp:cNvSpPr/>
      </dsp:nvSpPr>
      <dsp:spPr>
        <a:xfrm>
          <a:off x="107427" y="542074"/>
          <a:ext cx="251186" cy="2511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77852ED-1B66-43D7-B27F-ED29F8503848}">
      <dsp:nvSpPr>
        <dsp:cNvPr id="0" name=""/>
        <dsp:cNvSpPr/>
      </dsp:nvSpPr>
      <dsp:spPr>
        <a:xfrm>
          <a:off x="461372" y="896080"/>
          <a:ext cx="2226270" cy="1300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kern="1200">
              <a:latin typeface="Helvetica LT Std Cond" panose="020B0506020202030204" pitchFamily="34" charset="0"/>
            </a:rPr>
            <a:t>Nevada HAND is founded by Mike Mullin.</a:t>
          </a:r>
        </a:p>
      </dsp:txBody>
      <dsp:txXfrm>
        <a:off x="461372" y="896080"/>
        <a:ext cx="2226270" cy="1300195"/>
      </dsp:txXfrm>
    </dsp:sp>
    <dsp:sp modelId="{5CD59C37-5808-4293-98D2-82014DF3BE42}">
      <dsp:nvSpPr>
        <dsp:cNvPr id="0" name=""/>
        <dsp:cNvSpPr/>
      </dsp:nvSpPr>
      <dsp:spPr>
        <a:xfrm>
          <a:off x="461372" y="439255"/>
          <a:ext cx="2226270" cy="45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Helvetica LT Std Cond" panose="020B0506020202030204" pitchFamily="34" charset="0"/>
            </a:rPr>
            <a:t>1993</a:t>
          </a:r>
        </a:p>
      </dsp:txBody>
      <dsp:txXfrm>
        <a:off x="461372" y="439255"/>
        <a:ext cx="2226270" cy="456825"/>
      </dsp:txXfrm>
    </dsp:sp>
    <dsp:sp modelId="{6720C029-C74F-4130-9BD4-46E401AF1993}">
      <dsp:nvSpPr>
        <dsp:cNvPr id="0" name=""/>
        <dsp:cNvSpPr/>
      </dsp:nvSpPr>
      <dsp:spPr>
        <a:xfrm>
          <a:off x="233020" y="896080"/>
          <a:ext cx="0" cy="130019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8B27B40-D09D-4864-BE17-65C37E25339E}">
      <dsp:nvSpPr>
        <dsp:cNvPr id="0" name=""/>
        <dsp:cNvSpPr/>
      </dsp:nvSpPr>
      <dsp:spPr>
        <a:xfrm>
          <a:off x="191978" y="2155161"/>
          <a:ext cx="82206" cy="82228"/>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D8E6EE-D28D-409D-8D4E-E446E5E4F0D4}">
      <dsp:nvSpPr>
        <dsp:cNvPr id="0" name=""/>
        <dsp:cNvSpPr/>
      </dsp:nvSpPr>
      <dsp:spPr>
        <a:xfrm rot="18900000">
          <a:off x="1407888" y="3563414"/>
          <a:ext cx="322937" cy="322937"/>
        </a:xfrm>
        <a:prstGeom prst="teardrop">
          <a:avLst>
            <a:gd name="adj" fmla="val 115000"/>
          </a:avLst>
        </a:prstGeom>
        <a:solidFill>
          <a:schemeClr val="accent2">
            <a:hueOff val="1061077"/>
            <a:satOff val="1800"/>
            <a:lumOff val="-65"/>
            <a:alphaOff val="0"/>
          </a:schemeClr>
        </a:solidFill>
        <a:ln w="12700" cap="flat" cmpd="sng" algn="ctr">
          <a:solidFill>
            <a:schemeClr val="accent2">
              <a:hueOff val="1061077"/>
              <a:satOff val="1800"/>
              <a:lumOff val="-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DB3F3A-64FD-4948-9FC5-4DED2DF1FC37}">
      <dsp:nvSpPr>
        <dsp:cNvPr id="0" name=""/>
        <dsp:cNvSpPr/>
      </dsp:nvSpPr>
      <dsp:spPr>
        <a:xfrm>
          <a:off x="1443764" y="3599289"/>
          <a:ext cx="251186" cy="2511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107BFED-0880-436B-8CE8-D7AD833594C1}">
      <dsp:nvSpPr>
        <dsp:cNvPr id="0" name=""/>
        <dsp:cNvSpPr/>
      </dsp:nvSpPr>
      <dsp:spPr>
        <a:xfrm>
          <a:off x="1797709" y="2196275"/>
          <a:ext cx="2226270" cy="1300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kern="1200">
              <a:latin typeface="Helvetica LT Std Cond" panose="020B0506020202030204" pitchFamily="34" charset="0"/>
            </a:rPr>
            <a:t>HAND Construction Company (HCC) is established.</a:t>
          </a:r>
        </a:p>
      </dsp:txBody>
      <dsp:txXfrm>
        <a:off x="1797709" y="2196275"/>
        <a:ext cx="2226270" cy="1300195"/>
      </dsp:txXfrm>
    </dsp:sp>
    <dsp:sp modelId="{760CCDA7-8FE5-40E6-B63D-CEEADE458C74}">
      <dsp:nvSpPr>
        <dsp:cNvPr id="0" name=""/>
        <dsp:cNvSpPr/>
      </dsp:nvSpPr>
      <dsp:spPr>
        <a:xfrm>
          <a:off x="1797709" y="3496470"/>
          <a:ext cx="2226270" cy="45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Helvetica LT Std Cond" panose="020B0506020202030204" pitchFamily="34" charset="0"/>
            </a:rPr>
            <a:t>1997</a:t>
          </a:r>
        </a:p>
      </dsp:txBody>
      <dsp:txXfrm>
        <a:off x="1797709" y="3496470"/>
        <a:ext cx="2226270" cy="456825"/>
      </dsp:txXfrm>
    </dsp:sp>
    <dsp:sp modelId="{1BA4E98C-ECA1-4424-AFB2-78FF9EBF6DE1}">
      <dsp:nvSpPr>
        <dsp:cNvPr id="0" name=""/>
        <dsp:cNvSpPr/>
      </dsp:nvSpPr>
      <dsp:spPr>
        <a:xfrm>
          <a:off x="1569357" y="2196275"/>
          <a:ext cx="0" cy="1300195"/>
        </a:xfrm>
        <a:prstGeom prst="line">
          <a:avLst/>
        </a:prstGeom>
        <a:noFill/>
        <a:ln w="12700" cap="flat" cmpd="sng" algn="ctr">
          <a:solidFill>
            <a:schemeClr val="accent2">
              <a:hueOff val="-242561"/>
              <a:satOff val="-13988"/>
              <a:lumOff val="1438"/>
              <a:alphaOff val="0"/>
            </a:schemeClr>
          </a:solidFill>
          <a:prstDash val="dash"/>
          <a:miter lim="800000"/>
        </a:ln>
        <a:effectLst/>
      </dsp:spPr>
      <dsp:style>
        <a:lnRef idx="1">
          <a:scrgbClr r="0" g="0" b="0"/>
        </a:lnRef>
        <a:fillRef idx="0">
          <a:scrgbClr r="0" g="0" b="0"/>
        </a:fillRef>
        <a:effectRef idx="0">
          <a:scrgbClr r="0" g="0" b="0"/>
        </a:effectRef>
        <a:fontRef idx="minor"/>
      </dsp:style>
    </dsp:sp>
    <dsp:sp modelId="{E183E80B-8F08-4C8B-975B-D45E30D35727}">
      <dsp:nvSpPr>
        <dsp:cNvPr id="0" name=""/>
        <dsp:cNvSpPr/>
      </dsp:nvSpPr>
      <dsp:spPr>
        <a:xfrm>
          <a:off x="1528315" y="2155161"/>
          <a:ext cx="82206" cy="82228"/>
        </a:xfrm>
        <a:prstGeom prst="ellipse">
          <a:avLst/>
        </a:prstGeom>
        <a:solidFill>
          <a:schemeClr val="accent2">
            <a:hueOff val="-242561"/>
            <a:satOff val="-13988"/>
            <a:lumOff val="143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792A47-ED26-475C-A4C2-58960B2B47BF}">
      <dsp:nvSpPr>
        <dsp:cNvPr id="0" name=""/>
        <dsp:cNvSpPr/>
      </dsp:nvSpPr>
      <dsp:spPr>
        <a:xfrm rot="8100000">
          <a:off x="2744225" y="506198"/>
          <a:ext cx="322937" cy="322937"/>
        </a:xfrm>
        <a:prstGeom prst="teardrop">
          <a:avLst>
            <a:gd name="adj" fmla="val 115000"/>
          </a:avLst>
        </a:prstGeom>
        <a:solidFill>
          <a:schemeClr val="accent2">
            <a:hueOff val="2122154"/>
            <a:satOff val="3600"/>
            <a:lumOff val="-131"/>
            <a:alphaOff val="0"/>
          </a:schemeClr>
        </a:solidFill>
        <a:ln w="12700" cap="flat" cmpd="sng" algn="ctr">
          <a:solidFill>
            <a:schemeClr val="accent2">
              <a:hueOff val="2122154"/>
              <a:satOff val="3600"/>
              <a:lumOff val="-1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BAF811-FB46-40CF-B16D-EAF0E0E34BD2}">
      <dsp:nvSpPr>
        <dsp:cNvPr id="0" name=""/>
        <dsp:cNvSpPr/>
      </dsp:nvSpPr>
      <dsp:spPr>
        <a:xfrm>
          <a:off x="2780101" y="542074"/>
          <a:ext cx="251186" cy="2511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C7A37FE-44C1-4A19-A8D8-336B07EC7563}">
      <dsp:nvSpPr>
        <dsp:cNvPr id="0" name=""/>
        <dsp:cNvSpPr/>
      </dsp:nvSpPr>
      <dsp:spPr>
        <a:xfrm>
          <a:off x="3134045" y="896080"/>
          <a:ext cx="2226270" cy="1300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kern="1200">
              <a:latin typeface="Helvetica LT Std Cond" panose="020B0506020202030204" pitchFamily="34" charset="0"/>
            </a:rPr>
            <a:t>Stewart Pines Apartment Homes opens.</a:t>
          </a:r>
        </a:p>
      </dsp:txBody>
      <dsp:txXfrm>
        <a:off x="3134045" y="896080"/>
        <a:ext cx="2226270" cy="1300195"/>
      </dsp:txXfrm>
    </dsp:sp>
    <dsp:sp modelId="{0DD87B13-161F-4E5C-A17C-75D34C8E2AF3}">
      <dsp:nvSpPr>
        <dsp:cNvPr id="0" name=""/>
        <dsp:cNvSpPr/>
      </dsp:nvSpPr>
      <dsp:spPr>
        <a:xfrm>
          <a:off x="3134045" y="439255"/>
          <a:ext cx="2226270" cy="45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Helvetica LT Std Cond" panose="020B0506020202030204" pitchFamily="34" charset="0"/>
            </a:rPr>
            <a:t>1999</a:t>
          </a:r>
        </a:p>
      </dsp:txBody>
      <dsp:txXfrm>
        <a:off x="3134045" y="439255"/>
        <a:ext cx="2226270" cy="456825"/>
      </dsp:txXfrm>
    </dsp:sp>
    <dsp:sp modelId="{43EDCF42-69B9-411E-9800-D24226A9C087}">
      <dsp:nvSpPr>
        <dsp:cNvPr id="0" name=""/>
        <dsp:cNvSpPr/>
      </dsp:nvSpPr>
      <dsp:spPr>
        <a:xfrm>
          <a:off x="2905694" y="896080"/>
          <a:ext cx="0" cy="1300195"/>
        </a:xfrm>
        <a:prstGeom prst="line">
          <a:avLst/>
        </a:prstGeom>
        <a:noFill/>
        <a:ln w="12700" cap="flat" cmpd="sng" algn="ctr">
          <a:solidFill>
            <a:schemeClr val="accent2">
              <a:hueOff val="-485121"/>
              <a:satOff val="-27976"/>
              <a:lumOff val="2876"/>
              <a:alphaOff val="0"/>
            </a:schemeClr>
          </a:solidFill>
          <a:prstDash val="dash"/>
          <a:miter lim="800000"/>
        </a:ln>
        <a:effectLst/>
      </dsp:spPr>
      <dsp:style>
        <a:lnRef idx="1">
          <a:scrgbClr r="0" g="0" b="0"/>
        </a:lnRef>
        <a:fillRef idx="0">
          <a:scrgbClr r="0" g="0" b="0"/>
        </a:fillRef>
        <a:effectRef idx="0">
          <a:scrgbClr r="0" g="0" b="0"/>
        </a:effectRef>
        <a:fontRef idx="minor"/>
      </dsp:style>
    </dsp:sp>
    <dsp:sp modelId="{98B9A713-4F6F-47C5-BF7D-18B7A40CABBA}">
      <dsp:nvSpPr>
        <dsp:cNvPr id="0" name=""/>
        <dsp:cNvSpPr/>
      </dsp:nvSpPr>
      <dsp:spPr>
        <a:xfrm>
          <a:off x="2864652" y="2155161"/>
          <a:ext cx="82206" cy="82228"/>
        </a:xfrm>
        <a:prstGeom prst="ellipse">
          <a:avLst/>
        </a:prstGeom>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C2699A-5AD3-4738-AC3B-A83591B53FB3}">
      <dsp:nvSpPr>
        <dsp:cNvPr id="0" name=""/>
        <dsp:cNvSpPr/>
      </dsp:nvSpPr>
      <dsp:spPr>
        <a:xfrm rot="18900000">
          <a:off x="4080562" y="3563414"/>
          <a:ext cx="322937" cy="322937"/>
        </a:xfrm>
        <a:prstGeom prst="teardrop">
          <a:avLst>
            <a:gd name="adj" fmla="val 115000"/>
          </a:avLst>
        </a:prstGeom>
        <a:solidFill>
          <a:schemeClr val="accent2">
            <a:hueOff val="3183231"/>
            <a:satOff val="5400"/>
            <a:lumOff val="-196"/>
            <a:alphaOff val="0"/>
          </a:schemeClr>
        </a:solidFill>
        <a:ln w="12700" cap="flat" cmpd="sng" algn="ctr">
          <a:solidFill>
            <a:schemeClr val="accent2">
              <a:hueOff val="3183231"/>
              <a:satOff val="5400"/>
              <a:lumOff val="-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503249-0360-4490-9522-A3EB0123662B}">
      <dsp:nvSpPr>
        <dsp:cNvPr id="0" name=""/>
        <dsp:cNvSpPr/>
      </dsp:nvSpPr>
      <dsp:spPr>
        <a:xfrm>
          <a:off x="4116438" y="3599289"/>
          <a:ext cx="251186" cy="2511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66655EB-8D65-4A44-973E-34C9F94FB8DA}">
      <dsp:nvSpPr>
        <dsp:cNvPr id="0" name=""/>
        <dsp:cNvSpPr/>
      </dsp:nvSpPr>
      <dsp:spPr>
        <a:xfrm>
          <a:off x="4470382" y="2196275"/>
          <a:ext cx="2226270" cy="1300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kern="1200">
              <a:latin typeface="Helvetica LT Std Cond" panose="020B0506020202030204" pitchFamily="34" charset="0"/>
            </a:rPr>
            <a:t>HAND Property Management (HPM) is formed. Apache Pines Apartment Homes opens.</a:t>
          </a:r>
        </a:p>
      </dsp:txBody>
      <dsp:txXfrm>
        <a:off x="4470382" y="2196275"/>
        <a:ext cx="2226270" cy="1300195"/>
      </dsp:txXfrm>
    </dsp:sp>
    <dsp:sp modelId="{93705F55-228D-48AF-82C1-CBED5C82C2BF}">
      <dsp:nvSpPr>
        <dsp:cNvPr id="0" name=""/>
        <dsp:cNvSpPr/>
      </dsp:nvSpPr>
      <dsp:spPr>
        <a:xfrm>
          <a:off x="4470382" y="3496470"/>
          <a:ext cx="2226270" cy="45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Helvetica LT Std Cond" panose="020B0506020202030204" pitchFamily="34" charset="0"/>
            </a:rPr>
            <a:t>2001</a:t>
          </a:r>
        </a:p>
      </dsp:txBody>
      <dsp:txXfrm>
        <a:off x="4470382" y="3496470"/>
        <a:ext cx="2226270" cy="456825"/>
      </dsp:txXfrm>
    </dsp:sp>
    <dsp:sp modelId="{3BB36492-6D6C-4E14-AD38-2C0BCD7BC750}">
      <dsp:nvSpPr>
        <dsp:cNvPr id="0" name=""/>
        <dsp:cNvSpPr/>
      </dsp:nvSpPr>
      <dsp:spPr>
        <a:xfrm>
          <a:off x="4242031" y="2196275"/>
          <a:ext cx="0" cy="1300195"/>
        </a:xfrm>
        <a:prstGeom prst="line">
          <a:avLst/>
        </a:prstGeom>
        <a:noFill/>
        <a:ln w="12700" cap="flat" cmpd="sng" algn="ctr">
          <a:solidFill>
            <a:schemeClr val="accent2">
              <a:hueOff val="-727682"/>
              <a:satOff val="-41964"/>
              <a:lumOff val="4314"/>
              <a:alphaOff val="0"/>
            </a:schemeClr>
          </a:solidFill>
          <a:prstDash val="dash"/>
          <a:miter lim="800000"/>
        </a:ln>
        <a:effectLst/>
      </dsp:spPr>
      <dsp:style>
        <a:lnRef idx="1">
          <a:scrgbClr r="0" g="0" b="0"/>
        </a:lnRef>
        <a:fillRef idx="0">
          <a:scrgbClr r="0" g="0" b="0"/>
        </a:fillRef>
        <a:effectRef idx="0">
          <a:scrgbClr r="0" g="0" b="0"/>
        </a:effectRef>
        <a:fontRef idx="minor"/>
      </dsp:style>
    </dsp:sp>
    <dsp:sp modelId="{31CEA4D8-AFFC-4E2C-86D3-CB81D36FB6C9}">
      <dsp:nvSpPr>
        <dsp:cNvPr id="0" name=""/>
        <dsp:cNvSpPr/>
      </dsp:nvSpPr>
      <dsp:spPr>
        <a:xfrm>
          <a:off x="4200989" y="2155161"/>
          <a:ext cx="82206" cy="82228"/>
        </a:xfrm>
        <a:prstGeom prst="ellipse">
          <a:avLst/>
        </a:prstGeom>
        <a:solidFill>
          <a:schemeClr val="accent2">
            <a:hueOff val="-727682"/>
            <a:satOff val="-41964"/>
            <a:lumOff val="431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AC31A0-99C9-4C1B-AB06-C7D733D11BB2}">
      <dsp:nvSpPr>
        <dsp:cNvPr id="0" name=""/>
        <dsp:cNvSpPr/>
      </dsp:nvSpPr>
      <dsp:spPr>
        <a:xfrm rot="8100000">
          <a:off x="5416899" y="506198"/>
          <a:ext cx="322937" cy="322937"/>
        </a:xfrm>
        <a:prstGeom prst="teardrop">
          <a:avLst>
            <a:gd name="adj" fmla="val 115000"/>
          </a:avLst>
        </a:prstGeom>
        <a:solidFill>
          <a:schemeClr val="accent2">
            <a:hueOff val="4244308"/>
            <a:satOff val="7200"/>
            <a:lumOff val="-261"/>
            <a:alphaOff val="0"/>
          </a:schemeClr>
        </a:solidFill>
        <a:ln w="12700" cap="flat" cmpd="sng" algn="ctr">
          <a:solidFill>
            <a:schemeClr val="accent2">
              <a:hueOff val="4244308"/>
              <a:satOff val="7200"/>
              <a:lumOff val="-2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561E27-9DA9-4F5E-B288-5A49063771A9}">
      <dsp:nvSpPr>
        <dsp:cNvPr id="0" name=""/>
        <dsp:cNvSpPr/>
      </dsp:nvSpPr>
      <dsp:spPr>
        <a:xfrm>
          <a:off x="5452774" y="542074"/>
          <a:ext cx="251186" cy="2511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6E9AA30-4506-41C3-85BF-C16C3C47C4A3}">
      <dsp:nvSpPr>
        <dsp:cNvPr id="0" name=""/>
        <dsp:cNvSpPr/>
      </dsp:nvSpPr>
      <dsp:spPr>
        <a:xfrm>
          <a:off x="5806719" y="896080"/>
          <a:ext cx="2226270" cy="1300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kern="1200" dirty="0">
              <a:latin typeface="Helvetica LT Std Cond" panose="020B0506020202030204" pitchFamily="34" charset="0"/>
            </a:rPr>
            <a:t>Nevada HAND establishes Resident Services team to connect our residents with supportive services.</a:t>
          </a:r>
        </a:p>
      </dsp:txBody>
      <dsp:txXfrm>
        <a:off x="5806719" y="896080"/>
        <a:ext cx="2226270" cy="1300195"/>
      </dsp:txXfrm>
    </dsp:sp>
    <dsp:sp modelId="{4A9AD74A-4C3F-4317-9236-65657669C797}">
      <dsp:nvSpPr>
        <dsp:cNvPr id="0" name=""/>
        <dsp:cNvSpPr/>
      </dsp:nvSpPr>
      <dsp:spPr>
        <a:xfrm>
          <a:off x="5806719" y="439255"/>
          <a:ext cx="2226270" cy="45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Helvetica LT Std Cond" panose="020B0506020202030204" pitchFamily="34" charset="0"/>
            </a:rPr>
            <a:t>2003</a:t>
          </a:r>
        </a:p>
      </dsp:txBody>
      <dsp:txXfrm>
        <a:off x="5806719" y="439255"/>
        <a:ext cx="2226270" cy="456825"/>
      </dsp:txXfrm>
    </dsp:sp>
    <dsp:sp modelId="{B3644A80-D983-4051-81C6-0D15F7B448DF}">
      <dsp:nvSpPr>
        <dsp:cNvPr id="0" name=""/>
        <dsp:cNvSpPr/>
      </dsp:nvSpPr>
      <dsp:spPr>
        <a:xfrm>
          <a:off x="5578368" y="896080"/>
          <a:ext cx="0" cy="1300195"/>
        </a:xfrm>
        <a:prstGeom prst="line">
          <a:avLst/>
        </a:prstGeom>
        <a:noFill/>
        <a:ln w="12700" cap="flat" cmpd="sng" algn="ctr">
          <a:solidFill>
            <a:schemeClr val="accent2">
              <a:hueOff val="-970242"/>
              <a:satOff val="-55952"/>
              <a:lumOff val="5752"/>
              <a:alphaOff val="0"/>
            </a:schemeClr>
          </a:solidFill>
          <a:prstDash val="dash"/>
          <a:miter lim="800000"/>
        </a:ln>
        <a:effectLst/>
      </dsp:spPr>
      <dsp:style>
        <a:lnRef idx="1">
          <a:scrgbClr r="0" g="0" b="0"/>
        </a:lnRef>
        <a:fillRef idx="0">
          <a:scrgbClr r="0" g="0" b="0"/>
        </a:fillRef>
        <a:effectRef idx="0">
          <a:scrgbClr r="0" g="0" b="0"/>
        </a:effectRef>
        <a:fontRef idx="minor"/>
      </dsp:style>
    </dsp:sp>
    <dsp:sp modelId="{6D156351-C446-4DFC-9005-EAD4083B6E36}">
      <dsp:nvSpPr>
        <dsp:cNvPr id="0" name=""/>
        <dsp:cNvSpPr/>
      </dsp:nvSpPr>
      <dsp:spPr>
        <a:xfrm>
          <a:off x="5537326" y="2155161"/>
          <a:ext cx="82206" cy="82228"/>
        </a:xfrm>
        <a:prstGeom prst="ellipse">
          <a:avLst/>
        </a:prstGeom>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FDB631-4186-4A54-BAB5-B199593DD991}">
      <dsp:nvSpPr>
        <dsp:cNvPr id="0" name=""/>
        <dsp:cNvSpPr/>
      </dsp:nvSpPr>
      <dsp:spPr>
        <a:xfrm rot="18900000">
          <a:off x="6753236" y="3563414"/>
          <a:ext cx="322937" cy="322937"/>
        </a:xfrm>
        <a:prstGeom prst="teardrop">
          <a:avLst>
            <a:gd name="adj" fmla="val 115000"/>
          </a:avLst>
        </a:prstGeom>
        <a:solidFill>
          <a:schemeClr val="accent2">
            <a:hueOff val="5305384"/>
            <a:satOff val="9000"/>
            <a:lumOff val="-327"/>
            <a:alphaOff val="0"/>
          </a:schemeClr>
        </a:solidFill>
        <a:ln w="12700" cap="flat" cmpd="sng" algn="ctr">
          <a:solidFill>
            <a:schemeClr val="accent2">
              <a:hueOff val="5305384"/>
              <a:satOff val="9000"/>
              <a:lumOff val="-3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6B89D5-E6E2-4546-A7EF-FE144BB1B4E3}">
      <dsp:nvSpPr>
        <dsp:cNvPr id="0" name=""/>
        <dsp:cNvSpPr/>
      </dsp:nvSpPr>
      <dsp:spPr>
        <a:xfrm>
          <a:off x="6789111" y="3599289"/>
          <a:ext cx="251186" cy="2511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9F64E91-D1F5-4E74-926E-BFD54FD67D14}">
      <dsp:nvSpPr>
        <dsp:cNvPr id="0" name=""/>
        <dsp:cNvSpPr/>
      </dsp:nvSpPr>
      <dsp:spPr>
        <a:xfrm>
          <a:off x="7143056" y="2196275"/>
          <a:ext cx="2226270" cy="1300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kern="1200" dirty="0">
              <a:latin typeface="Helvetica LT Std Cond" panose="020B0506020202030204" pitchFamily="34" charset="0"/>
            </a:rPr>
            <a:t>Silver Sky Assisted Living opens.</a:t>
          </a:r>
        </a:p>
      </dsp:txBody>
      <dsp:txXfrm>
        <a:off x="7143056" y="2196275"/>
        <a:ext cx="2226270" cy="1300195"/>
      </dsp:txXfrm>
    </dsp:sp>
    <dsp:sp modelId="{A71E642A-5959-459E-8AED-A89212C7F1EE}">
      <dsp:nvSpPr>
        <dsp:cNvPr id="0" name=""/>
        <dsp:cNvSpPr/>
      </dsp:nvSpPr>
      <dsp:spPr>
        <a:xfrm>
          <a:off x="7143056" y="3496470"/>
          <a:ext cx="2226270" cy="45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Helvetica LT Std Cond" panose="020B0506020202030204" pitchFamily="34" charset="0"/>
            </a:rPr>
            <a:t>2007</a:t>
          </a:r>
        </a:p>
      </dsp:txBody>
      <dsp:txXfrm>
        <a:off x="7143056" y="3496470"/>
        <a:ext cx="2226270" cy="456825"/>
      </dsp:txXfrm>
    </dsp:sp>
    <dsp:sp modelId="{6ADC2811-D165-4CA7-B246-E3DBA943ACBA}">
      <dsp:nvSpPr>
        <dsp:cNvPr id="0" name=""/>
        <dsp:cNvSpPr/>
      </dsp:nvSpPr>
      <dsp:spPr>
        <a:xfrm>
          <a:off x="6914705" y="2196275"/>
          <a:ext cx="0" cy="1300195"/>
        </a:xfrm>
        <a:prstGeom prst="line">
          <a:avLst/>
        </a:prstGeom>
        <a:noFill/>
        <a:ln w="12700" cap="flat" cmpd="sng" algn="ctr">
          <a:solidFill>
            <a:schemeClr val="accent2">
              <a:hueOff val="-1212803"/>
              <a:satOff val="-69940"/>
              <a:lumOff val="7190"/>
              <a:alphaOff val="0"/>
            </a:schemeClr>
          </a:solidFill>
          <a:prstDash val="dash"/>
          <a:miter lim="800000"/>
        </a:ln>
        <a:effectLst/>
      </dsp:spPr>
      <dsp:style>
        <a:lnRef idx="1">
          <a:scrgbClr r="0" g="0" b="0"/>
        </a:lnRef>
        <a:fillRef idx="0">
          <a:scrgbClr r="0" g="0" b="0"/>
        </a:fillRef>
        <a:effectRef idx="0">
          <a:scrgbClr r="0" g="0" b="0"/>
        </a:effectRef>
        <a:fontRef idx="minor"/>
      </dsp:style>
    </dsp:sp>
    <dsp:sp modelId="{4D55A37E-0A99-4FB3-8BC7-2D8BC2F6C158}">
      <dsp:nvSpPr>
        <dsp:cNvPr id="0" name=""/>
        <dsp:cNvSpPr/>
      </dsp:nvSpPr>
      <dsp:spPr>
        <a:xfrm>
          <a:off x="6873663" y="2155161"/>
          <a:ext cx="82206" cy="82228"/>
        </a:xfrm>
        <a:prstGeom prst="ellipse">
          <a:avLst/>
        </a:prstGeom>
        <a:solidFill>
          <a:schemeClr val="accent2">
            <a:hueOff val="-1212803"/>
            <a:satOff val="-69940"/>
            <a:lumOff val="719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F8BD40-5D36-4A85-BBB9-20C7D59B20BA}">
      <dsp:nvSpPr>
        <dsp:cNvPr id="0" name=""/>
        <dsp:cNvSpPr/>
      </dsp:nvSpPr>
      <dsp:spPr>
        <a:xfrm rot="8100000">
          <a:off x="8089573" y="506198"/>
          <a:ext cx="322937" cy="322937"/>
        </a:xfrm>
        <a:prstGeom prst="teardrop">
          <a:avLst>
            <a:gd name="adj" fmla="val 115000"/>
          </a:avLst>
        </a:prstGeom>
        <a:solidFill>
          <a:schemeClr val="accent2">
            <a:hueOff val="6366461"/>
            <a:satOff val="10800"/>
            <a:lumOff val="-392"/>
            <a:alphaOff val="0"/>
          </a:schemeClr>
        </a:solidFill>
        <a:ln w="12700" cap="flat" cmpd="sng" algn="ctr">
          <a:solidFill>
            <a:schemeClr val="accent2">
              <a:hueOff val="6366461"/>
              <a:satOff val="10800"/>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1E875B-7FE5-428B-8B8A-96705F00A200}">
      <dsp:nvSpPr>
        <dsp:cNvPr id="0" name=""/>
        <dsp:cNvSpPr/>
      </dsp:nvSpPr>
      <dsp:spPr>
        <a:xfrm>
          <a:off x="8125448" y="542074"/>
          <a:ext cx="251186" cy="2511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0E1CC3E-BAA0-46D5-92E1-9746F2CEFFAD}">
      <dsp:nvSpPr>
        <dsp:cNvPr id="0" name=""/>
        <dsp:cNvSpPr/>
      </dsp:nvSpPr>
      <dsp:spPr>
        <a:xfrm>
          <a:off x="8479393" y="896080"/>
          <a:ext cx="2226270" cy="1300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kern="1200" dirty="0">
              <a:latin typeface="Helvetica LT Std Cond" panose="020B0506020202030204" pitchFamily="34" charset="0"/>
            </a:rPr>
            <a:t>Nevada HAND’s Westcliff Pines II development receives LEED Platinum certification.</a:t>
          </a:r>
        </a:p>
      </dsp:txBody>
      <dsp:txXfrm>
        <a:off x="8479393" y="896080"/>
        <a:ext cx="2226270" cy="1300195"/>
      </dsp:txXfrm>
    </dsp:sp>
    <dsp:sp modelId="{2AFC9E58-784B-421D-BE2F-4745EDF1A63A}">
      <dsp:nvSpPr>
        <dsp:cNvPr id="0" name=""/>
        <dsp:cNvSpPr/>
      </dsp:nvSpPr>
      <dsp:spPr>
        <a:xfrm>
          <a:off x="8479393" y="439255"/>
          <a:ext cx="2226270" cy="45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Helvetica LT Std Cond" panose="020B0506020202030204" pitchFamily="34" charset="0"/>
            </a:rPr>
            <a:t>2014</a:t>
          </a:r>
        </a:p>
      </dsp:txBody>
      <dsp:txXfrm>
        <a:off x="8479393" y="439255"/>
        <a:ext cx="2226270" cy="456825"/>
      </dsp:txXfrm>
    </dsp:sp>
    <dsp:sp modelId="{F4B35A34-B9F3-41B2-A453-E5ED1774EBED}">
      <dsp:nvSpPr>
        <dsp:cNvPr id="0" name=""/>
        <dsp:cNvSpPr/>
      </dsp:nvSpPr>
      <dsp:spPr>
        <a:xfrm>
          <a:off x="8251041" y="896080"/>
          <a:ext cx="0" cy="1300195"/>
        </a:xfrm>
        <a:prstGeom prst="line">
          <a:avLst/>
        </a:prstGeom>
        <a:noFill/>
        <a:ln w="12700" cap="flat" cmpd="sng" algn="ctr">
          <a:solidFill>
            <a:schemeClr val="accent2">
              <a:hueOff val="-1455363"/>
              <a:satOff val="-83928"/>
              <a:lumOff val="8628"/>
              <a:alphaOff val="0"/>
            </a:schemeClr>
          </a:solidFill>
          <a:prstDash val="dash"/>
          <a:miter lim="800000"/>
        </a:ln>
        <a:effectLst/>
      </dsp:spPr>
      <dsp:style>
        <a:lnRef idx="1">
          <a:scrgbClr r="0" g="0" b="0"/>
        </a:lnRef>
        <a:fillRef idx="0">
          <a:scrgbClr r="0" g="0" b="0"/>
        </a:fillRef>
        <a:effectRef idx="0">
          <a:scrgbClr r="0" g="0" b="0"/>
        </a:effectRef>
        <a:fontRef idx="minor"/>
      </dsp:style>
    </dsp:sp>
    <dsp:sp modelId="{ACA47D10-9F13-4B5A-AADE-44691BBA3B30}">
      <dsp:nvSpPr>
        <dsp:cNvPr id="0" name=""/>
        <dsp:cNvSpPr/>
      </dsp:nvSpPr>
      <dsp:spPr>
        <a:xfrm>
          <a:off x="8209999" y="2155161"/>
          <a:ext cx="82206" cy="82228"/>
        </a:xfrm>
        <a:prstGeom prst="ellipse">
          <a:avLst/>
        </a:prstGeom>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F4E04-45A9-4EC7-9B01-AD5EEFE0CC3D}">
      <dsp:nvSpPr>
        <dsp:cNvPr id="0" name=""/>
        <dsp:cNvSpPr/>
      </dsp:nvSpPr>
      <dsp:spPr>
        <a:xfrm>
          <a:off x="0" y="2267297"/>
          <a:ext cx="10710333"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C43E111B-BAB8-4191-8333-120AE13439E5}">
      <dsp:nvSpPr>
        <dsp:cNvPr id="0" name=""/>
        <dsp:cNvSpPr/>
      </dsp:nvSpPr>
      <dsp:spPr>
        <a:xfrm rot="8100000">
          <a:off x="73692" y="522523"/>
          <a:ext cx="333469" cy="333469"/>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059347-B6D3-4AE9-81EA-18AF87B6B61B}">
      <dsp:nvSpPr>
        <dsp:cNvPr id="0" name=""/>
        <dsp:cNvSpPr/>
      </dsp:nvSpPr>
      <dsp:spPr>
        <a:xfrm>
          <a:off x="110737" y="559568"/>
          <a:ext cx="259378" cy="25937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77852ED-1B66-43D7-B27F-ED29F8503848}">
      <dsp:nvSpPr>
        <dsp:cNvPr id="0" name=""/>
        <dsp:cNvSpPr/>
      </dsp:nvSpPr>
      <dsp:spPr>
        <a:xfrm>
          <a:off x="476226" y="925057"/>
          <a:ext cx="2767027" cy="1342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b="0" i="0" kern="1200" dirty="0">
              <a:effectLst/>
              <a:latin typeface="Helvetica LT Std Cond" panose="020B0506020202030204" pitchFamily="34" charset="0"/>
            </a:rPr>
            <a:t>Boulder Pines Community Campus opens as a collaborative hub.</a:t>
          </a:r>
          <a:endParaRPr lang="en-US" sz="1600" kern="1200" dirty="0">
            <a:latin typeface="Helvetica LT Std Cond" panose="020B0506020202030204" pitchFamily="34" charset="0"/>
          </a:endParaRPr>
        </a:p>
      </dsp:txBody>
      <dsp:txXfrm>
        <a:off x="476226" y="925057"/>
        <a:ext cx="2767027" cy="1342239"/>
      </dsp:txXfrm>
    </dsp:sp>
    <dsp:sp modelId="{5CD59C37-5808-4293-98D2-82014DF3BE42}">
      <dsp:nvSpPr>
        <dsp:cNvPr id="0" name=""/>
        <dsp:cNvSpPr/>
      </dsp:nvSpPr>
      <dsp:spPr>
        <a:xfrm>
          <a:off x="476226" y="453459"/>
          <a:ext cx="2767027" cy="47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Helvetica LT Std Cond" panose="020B0506020202030204" pitchFamily="34" charset="0"/>
            </a:rPr>
            <a:t>2018</a:t>
          </a:r>
        </a:p>
      </dsp:txBody>
      <dsp:txXfrm>
        <a:off x="476226" y="453459"/>
        <a:ext cx="2767027" cy="471597"/>
      </dsp:txXfrm>
    </dsp:sp>
    <dsp:sp modelId="{6720C029-C74F-4130-9BD4-46E401AF1993}">
      <dsp:nvSpPr>
        <dsp:cNvPr id="0" name=""/>
        <dsp:cNvSpPr/>
      </dsp:nvSpPr>
      <dsp:spPr>
        <a:xfrm>
          <a:off x="240427" y="925057"/>
          <a:ext cx="0" cy="1342239"/>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8B27B40-D09D-4864-BE17-65C37E25339E}">
      <dsp:nvSpPr>
        <dsp:cNvPr id="0" name=""/>
        <dsp:cNvSpPr/>
      </dsp:nvSpPr>
      <dsp:spPr>
        <a:xfrm>
          <a:off x="197983" y="2224853"/>
          <a:ext cx="84887" cy="84887"/>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D8E6EE-D28D-409D-8D4E-E446E5E4F0D4}">
      <dsp:nvSpPr>
        <dsp:cNvPr id="0" name=""/>
        <dsp:cNvSpPr/>
      </dsp:nvSpPr>
      <dsp:spPr>
        <a:xfrm rot="18900000">
          <a:off x="1627408" y="3678600"/>
          <a:ext cx="333469" cy="333469"/>
        </a:xfrm>
        <a:prstGeom prst="teardrop">
          <a:avLst>
            <a:gd name="adj" fmla="val 115000"/>
          </a:avLst>
        </a:prstGeom>
        <a:solidFill>
          <a:schemeClr val="accent2">
            <a:hueOff val="1591615"/>
            <a:satOff val="2700"/>
            <a:lumOff val="-98"/>
            <a:alphaOff val="0"/>
          </a:schemeClr>
        </a:solidFill>
        <a:ln w="12700" cap="flat" cmpd="sng" algn="ctr">
          <a:solidFill>
            <a:schemeClr val="accent2">
              <a:hueOff val="1591615"/>
              <a:satOff val="2700"/>
              <a:lumOff val="-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DB3F3A-64FD-4948-9FC5-4DED2DF1FC37}">
      <dsp:nvSpPr>
        <dsp:cNvPr id="0" name=""/>
        <dsp:cNvSpPr/>
      </dsp:nvSpPr>
      <dsp:spPr>
        <a:xfrm>
          <a:off x="1664453" y="3715646"/>
          <a:ext cx="259378" cy="25937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107BFED-0880-436B-8CE8-D7AD833594C1}">
      <dsp:nvSpPr>
        <dsp:cNvPr id="0" name=""/>
        <dsp:cNvSpPr/>
      </dsp:nvSpPr>
      <dsp:spPr>
        <a:xfrm>
          <a:off x="2035314" y="2285057"/>
          <a:ext cx="2969407" cy="1342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b="0" i="0" kern="1200">
              <a:effectLst/>
              <a:latin typeface="Helvetica LT Std Cond" panose="020B0506020202030204" pitchFamily="34" charset="0"/>
            </a:rPr>
            <a:t>Nevada HAND receives its first $1 million donation from an anonymous donor.</a:t>
          </a:r>
          <a:endParaRPr lang="en-US" sz="1600" kern="1200">
            <a:latin typeface="Helvetica LT Std Cond" panose="020B0506020202030204" pitchFamily="34" charset="0"/>
          </a:endParaRPr>
        </a:p>
      </dsp:txBody>
      <dsp:txXfrm>
        <a:off x="2035314" y="2285057"/>
        <a:ext cx="2969407" cy="1342239"/>
      </dsp:txXfrm>
    </dsp:sp>
    <dsp:sp modelId="{760CCDA7-8FE5-40E6-B63D-CEEADE458C74}">
      <dsp:nvSpPr>
        <dsp:cNvPr id="0" name=""/>
        <dsp:cNvSpPr/>
      </dsp:nvSpPr>
      <dsp:spPr>
        <a:xfrm>
          <a:off x="2035314" y="3627297"/>
          <a:ext cx="2969407" cy="47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Helvetica LT Std Cond" panose="020B0506020202030204" pitchFamily="34" charset="0"/>
            </a:rPr>
            <a:t>2019</a:t>
          </a:r>
        </a:p>
      </dsp:txBody>
      <dsp:txXfrm>
        <a:off x="2035314" y="3627297"/>
        <a:ext cx="2969407" cy="471597"/>
      </dsp:txXfrm>
    </dsp:sp>
    <dsp:sp modelId="{1BA4E98C-ECA1-4424-AFB2-78FF9EBF6DE1}">
      <dsp:nvSpPr>
        <dsp:cNvPr id="0" name=""/>
        <dsp:cNvSpPr/>
      </dsp:nvSpPr>
      <dsp:spPr>
        <a:xfrm>
          <a:off x="1794170" y="2267297"/>
          <a:ext cx="0" cy="1342239"/>
        </a:xfrm>
        <a:prstGeom prst="line">
          <a:avLst/>
        </a:prstGeom>
        <a:noFill/>
        <a:ln w="12700" cap="flat" cmpd="sng" algn="ctr">
          <a:solidFill>
            <a:schemeClr val="accent2">
              <a:hueOff val="-242561"/>
              <a:satOff val="-13988"/>
              <a:lumOff val="1438"/>
              <a:alphaOff val="0"/>
            </a:schemeClr>
          </a:solidFill>
          <a:prstDash val="dash"/>
          <a:miter lim="800000"/>
        </a:ln>
        <a:effectLst/>
      </dsp:spPr>
      <dsp:style>
        <a:lnRef idx="1">
          <a:scrgbClr r="0" g="0" b="0"/>
        </a:lnRef>
        <a:fillRef idx="0">
          <a:scrgbClr r="0" g="0" b="0"/>
        </a:fillRef>
        <a:effectRef idx="0">
          <a:scrgbClr r="0" g="0" b="0"/>
        </a:effectRef>
        <a:fontRef idx="minor"/>
      </dsp:style>
    </dsp:sp>
    <dsp:sp modelId="{E183E80B-8F08-4C8B-975B-D45E30D35727}">
      <dsp:nvSpPr>
        <dsp:cNvPr id="0" name=""/>
        <dsp:cNvSpPr/>
      </dsp:nvSpPr>
      <dsp:spPr>
        <a:xfrm>
          <a:off x="1751726" y="2224853"/>
          <a:ext cx="84887" cy="84887"/>
        </a:xfrm>
        <a:prstGeom prst="ellipse">
          <a:avLst/>
        </a:prstGeom>
        <a:solidFill>
          <a:schemeClr val="accent2">
            <a:hueOff val="-242561"/>
            <a:satOff val="-13988"/>
            <a:lumOff val="143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792A47-ED26-475C-A4C2-58960B2B47BF}">
      <dsp:nvSpPr>
        <dsp:cNvPr id="0" name=""/>
        <dsp:cNvSpPr/>
      </dsp:nvSpPr>
      <dsp:spPr>
        <a:xfrm rot="8100000">
          <a:off x="3400296" y="522523"/>
          <a:ext cx="333469" cy="333469"/>
        </a:xfrm>
        <a:prstGeom prst="teardrop">
          <a:avLst>
            <a:gd name="adj" fmla="val 115000"/>
          </a:avLst>
        </a:prstGeom>
        <a:solidFill>
          <a:schemeClr val="accent2">
            <a:hueOff val="3183231"/>
            <a:satOff val="5400"/>
            <a:lumOff val="-196"/>
            <a:alphaOff val="0"/>
          </a:schemeClr>
        </a:solidFill>
        <a:ln w="12700" cap="flat" cmpd="sng" algn="ctr">
          <a:solidFill>
            <a:schemeClr val="accent2">
              <a:hueOff val="3183231"/>
              <a:satOff val="5400"/>
              <a:lumOff val="-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BAF811-FB46-40CF-B16D-EAF0E0E34BD2}">
      <dsp:nvSpPr>
        <dsp:cNvPr id="0" name=""/>
        <dsp:cNvSpPr/>
      </dsp:nvSpPr>
      <dsp:spPr>
        <a:xfrm>
          <a:off x="3437341" y="559568"/>
          <a:ext cx="259378" cy="25937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C7A37FE-44C1-4A19-A8D8-336B07EC7563}">
      <dsp:nvSpPr>
        <dsp:cNvPr id="0" name=""/>
        <dsp:cNvSpPr/>
      </dsp:nvSpPr>
      <dsp:spPr>
        <a:xfrm>
          <a:off x="3802830" y="925057"/>
          <a:ext cx="2767027" cy="1342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b="0" i="0" kern="1200" dirty="0">
              <a:effectLst/>
              <a:latin typeface="Helvetica LT Std Cond" panose="020B0506020202030204" pitchFamily="34" charset="0"/>
            </a:rPr>
            <a:t>Rose Gardens is awarded the Novogradac Journal of Tax Credit Excellence for Public Housing.</a:t>
          </a:r>
          <a:endParaRPr lang="en-US" sz="1600" kern="1200" dirty="0">
            <a:latin typeface="Helvetica LT Std Cond" panose="020B0506020202030204" pitchFamily="34" charset="0"/>
          </a:endParaRPr>
        </a:p>
      </dsp:txBody>
      <dsp:txXfrm>
        <a:off x="3802830" y="925057"/>
        <a:ext cx="2767027" cy="1342239"/>
      </dsp:txXfrm>
    </dsp:sp>
    <dsp:sp modelId="{0DD87B13-161F-4E5C-A17C-75D34C8E2AF3}">
      <dsp:nvSpPr>
        <dsp:cNvPr id="0" name=""/>
        <dsp:cNvSpPr/>
      </dsp:nvSpPr>
      <dsp:spPr>
        <a:xfrm>
          <a:off x="3802830" y="453459"/>
          <a:ext cx="2767027" cy="47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Helvetica LT Std Cond" panose="020B0506020202030204" pitchFamily="34" charset="0"/>
            </a:rPr>
            <a:t>2019</a:t>
          </a:r>
        </a:p>
      </dsp:txBody>
      <dsp:txXfrm>
        <a:off x="3802830" y="453459"/>
        <a:ext cx="2767027" cy="471597"/>
      </dsp:txXfrm>
    </dsp:sp>
    <dsp:sp modelId="{43EDCF42-69B9-411E-9800-D24226A9C087}">
      <dsp:nvSpPr>
        <dsp:cNvPr id="0" name=""/>
        <dsp:cNvSpPr/>
      </dsp:nvSpPr>
      <dsp:spPr>
        <a:xfrm>
          <a:off x="3567031" y="925057"/>
          <a:ext cx="0" cy="1342239"/>
        </a:xfrm>
        <a:prstGeom prst="line">
          <a:avLst/>
        </a:prstGeom>
        <a:noFill/>
        <a:ln w="12700" cap="flat" cmpd="sng" algn="ctr">
          <a:solidFill>
            <a:schemeClr val="accent2">
              <a:hueOff val="-485121"/>
              <a:satOff val="-27976"/>
              <a:lumOff val="2876"/>
              <a:alphaOff val="0"/>
            </a:schemeClr>
          </a:solidFill>
          <a:prstDash val="dash"/>
          <a:miter lim="800000"/>
        </a:ln>
        <a:effectLst/>
      </dsp:spPr>
      <dsp:style>
        <a:lnRef idx="1">
          <a:scrgbClr r="0" g="0" b="0"/>
        </a:lnRef>
        <a:fillRef idx="0">
          <a:scrgbClr r="0" g="0" b="0"/>
        </a:fillRef>
        <a:effectRef idx="0">
          <a:scrgbClr r="0" g="0" b="0"/>
        </a:effectRef>
        <a:fontRef idx="minor"/>
      </dsp:style>
    </dsp:sp>
    <dsp:sp modelId="{98B9A713-4F6F-47C5-BF7D-18B7A40CABBA}">
      <dsp:nvSpPr>
        <dsp:cNvPr id="0" name=""/>
        <dsp:cNvSpPr/>
      </dsp:nvSpPr>
      <dsp:spPr>
        <a:xfrm>
          <a:off x="3524587" y="2224853"/>
          <a:ext cx="84887" cy="84887"/>
        </a:xfrm>
        <a:prstGeom prst="ellipse">
          <a:avLst/>
        </a:prstGeom>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C2699A-5AD3-4738-AC3B-A83591B53FB3}">
      <dsp:nvSpPr>
        <dsp:cNvPr id="0" name=""/>
        <dsp:cNvSpPr/>
      </dsp:nvSpPr>
      <dsp:spPr>
        <a:xfrm rot="18900000">
          <a:off x="5445508" y="3705241"/>
          <a:ext cx="333469" cy="333469"/>
        </a:xfrm>
        <a:prstGeom prst="teardrop">
          <a:avLst>
            <a:gd name="adj" fmla="val 115000"/>
          </a:avLst>
        </a:prstGeom>
        <a:solidFill>
          <a:schemeClr val="accent2">
            <a:hueOff val="4774846"/>
            <a:satOff val="8100"/>
            <a:lumOff val="-294"/>
            <a:alphaOff val="0"/>
          </a:schemeClr>
        </a:solidFill>
        <a:ln w="12700" cap="flat" cmpd="sng" algn="ctr">
          <a:solidFill>
            <a:schemeClr val="accent2">
              <a:hueOff val="4774846"/>
              <a:satOff val="8100"/>
              <a:lumOff val="-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503249-0360-4490-9522-A3EB0123662B}">
      <dsp:nvSpPr>
        <dsp:cNvPr id="0" name=""/>
        <dsp:cNvSpPr/>
      </dsp:nvSpPr>
      <dsp:spPr>
        <a:xfrm>
          <a:off x="5482553" y="3742286"/>
          <a:ext cx="259378" cy="25937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66655EB-8D65-4A44-973E-34C9F94FB8DA}">
      <dsp:nvSpPr>
        <dsp:cNvPr id="0" name=""/>
        <dsp:cNvSpPr/>
      </dsp:nvSpPr>
      <dsp:spPr>
        <a:xfrm>
          <a:off x="5927125" y="2302596"/>
          <a:ext cx="4053916" cy="1342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b="0" i="0" u="none" strike="noStrike" kern="1200" baseline="0" dirty="0">
              <a:solidFill>
                <a:srgbClr val="211D1E"/>
              </a:solidFill>
              <a:latin typeface="Helvetica LT Std Cond" panose="020B0506020202030204" pitchFamily="34" charset="0"/>
            </a:rPr>
            <a:t>Nevada HAND receives its first </a:t>
          </a:r>
        </a:p>
        <a:p>
          <a:pPr marL="0" lvl="0" indent="0" algn="l" defTabSz="711200">
            <a:lnSpc>
              <a:spcPct val="90000"/>
            </a:lnSpc>
            <a:spcBef>
              <a:spcPct val="0"/>
            </a:spcBef>
            <a:spcAft>
              <a:spcPct val="35000"/>
            </a:spcAft>
            <a:buNone/>
          </a:pPr>
          <a:r>
            <a:rPr lang="en-US" sz="1600" b="0" i="0" u="none" strike="noStrike" kern="1200" baseline="0" dirty="0">
              <a:solidFill>
                <a:srgbClr val="211D1E"/>
              </a:solidFill>
              <a:latin typeface="Helvetica LT Std Cond" panose="020B0506020202030204" pitchFamily="34" charset="0"/>
            </a:rPr>
            <a:t>$2 million donation from an </a:t>
          </a:r>
        </a:p>
        <a:p>
          <a:pPr marL="0" lvl="0" indent="0" algn="l" defTabSz="711200">
            <a:lnSpc>
              <a:spcPct val="90000"/>
            </a:lnSpc>
            <a:spcBef>
              <a:spcPct val="0"/>
            </a:spcBef>
            <a:spcAft>
              <a:spcPct val="35000"/>
            </a:spcAft>
            <a:buNone/>
          </a:pPr>
          <a:r>
            <a:rPr lang="en-US" sz="1600" b="0" i="0" u="none" strike="noStrike" kern="1200" baseline="0" dirty="0">
              <a:solidFill>
                <a:srgbClr val="211D1E"/>
              </a:solidFill>
              <a:latin typeface="Helvetica LT Std Cond" panose="020B0506020202030204" pitchFamily="34" charset="0"/>
            </a:rPr>
            <a:t>anonymous donor.</a:t>
          </a:r>
          <a:endParaRPr lang="en-US" sz="1600" kern="1200" dirty="0">
            <a:latin typeface="Helvetica LT Std Cond" panose="020B0506020202030204" pitchFamily="34" charset="0"/>
          </a:endParaRPr>
        </a:p>
      </dsp:txBody>
      <dsp:txXfrm>
        <a:off x="5927125" y="2302596"/>
        <a:ext cx="4053916" cy="1342239"/>
      </dsp:txXfrm>
    </dsp:sp>
    <dsp:sp modelId="{93705F55-228D-48AF-82C1-CBED5C82C2BF}">
      <dsp:nvSpPr>
        <dsp:cNvPr id="0" name=""/>
        <dsp:cNvSpPr/>
      </dsp:nvSpPr>
      <dsp:spPr>
        <a:xfrm>
          <a:off x="5927125" y="3644835"/>
          <a:ext cx="4053916" cy="47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Helvetica LT Std Cond" panose="020B0506020202030204" pitchFamily="34" charset="0"/>
            </a:rPr>
            <a:t>2019</a:t>
          </a:r>
        </a:p>
      </dsp:txBody>
      <dsp:txXfrm>
        <a:off x="5927125" y="3644835"/>
        <a:ext cx="4053916" cy="471597"/>
      </dsp:txXfrm>
    </dsp:sp>
    <dsp:sp modelId="{3BB36492-6D6C-4E14-AD38-2C0BCD7BC750}">
      <dsp:nvSpPr>
        <dsp:cNvPr id="0" name=""/>
        <dsp:cNvSpPr/>
      </dsp:nvSpPr>
      <dsp:spPr>
        <a:xfrm>
          <a:off x="5603343" y="2249539"/>
          <a:ext cx="0" cy="1342239"/>
        </a:xfrm>
        <a:prstGeom prst="line">
          <a:avLst/>
        </a:prstGeom>
        <a:noFill/>
        <a:ln w="12700" cap="flat" cmpd="sng" algn="ctr">
          <a:solidFill>
            <a:schemeClr val="accent2">
              <a:hueOff val="-727682"/>
              <a:satOff val="-41964"/>
              <a:lumOff val="4314"/>
              <a:alphaOff val="0"/>
            </a:schemeClr>
          </a:solidFill>
          <a:prstDash val="dash"/>
          <a:miter lim="800000"/>
        </a:ln>
        <a:effectLst/>
      </dsp:spPr>
      <dsp:style>
        <a:lnRef idx="1">
          <a:scrgbClr r="0" g="0" b="0"/>
        </a:lnRef>
        <a:fillRef idx="0">
          <a:scrgbClr r="0" g="0" b="0"/>
        </a:fillRef>
        <a:effectRef idx="0">
          <a:scrgbClr r="0" g="0" b="0"/>
        </a:effectRef>
        <a:fontRef idx="minor"/>
      </dsp:style>
    </dsp:sp>
    <dsp:sp modelId="{31CEA4D8-AFFC-4E2C-86D3-CB81D36FB6C9}">
      <dsp:nvSpPr>
        <dsp:cNvPr id="0" name=""/>
        <dsp:cNvSpPr/>
      </dsp:nvSpPr>
      <dsp:spPr>
        <a:xfrm>
          <a:off x="5560899" y="2207095"/>
          <a:ext cx="84887" cy="84887"/>
        </a:xfrm>
        <a:prstGeom prst="ellipse">
          <a:avLst/>
        </a:prstGeom>
        <a:solidFill>
          <a:schemeClr val="accent2">
            <a:hueOff val="-727682"/>
            <a:satOff val="-41964"/>
            <a:lumOff val="431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AC31A0-99C9-4C1B-AB06-C7D733D11BB2}">
      <dsp:nvSpPr>
        <dsp:cNvPr id="0" name=""/>
        <dsp:cNvSpPr/>
      </dsp:nvSpPr>
      <dsp:spPr>
        <a:xfrm rot="8100000">
          <a:off x="7441001" y="522523"/>
          <a:ext cx="333469" cy="333469"/>
        </a:xfrm>
        <a:prstGeom prst="teardrop">
          <a:avLst>
            <a:gd name="adj" fmla="val 115000"/>
          </a:avLst>
        </a:prstGeom>
        <a:solidFill>
          <a:schemeClr val="accent2">
            <a:hueOff val="6366461"/>
            <a:satOff val="10800"/>
            <a:lumOff val="-392"/>
            <a:alphaOff val="0"/>
          </a:schemeClr>
        </a:solidFill>
        <a:ln w="12700" cap="flat" cmpd="sng" algn="ctr">
          <a:solidFill>
            <a:schemeClr val="accent2">
              <a:hueOff val="6366461"/>
              <a:satOff val="10800"/>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561E27-9DA9-4F5E-B288-5A49063771A9}">
      <dsp:nvSpPr>
        <dsp:cNvPr id="0" name=""/>
        <dsp:cNvSpPr/>
      </dsp:nvSpPr>
      <dsp:spPr>
        <a:xfrm>
          <a:off x="7478047" y="559568"/>
          <a:ext cx="259378" cy="25937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6E9AA30-4506-41C3-85BF-C16C3C47C4A3}">
      <dsp:nvSpPr>
        <dsp:cNvPr id="0" name=""/>
        <dsp:cNvSpPr/>
      </dsp:nvSpPr>
      <dsp:spPr>
        <a:xfrm>
          <a:off x="7843535" y="925057"/>
          <a:ext cx="2767027" cy="1342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kern="1200" dirty="0">
              <a:latin typeface="Helvetica LT Std Cond" panose="020B0506020202030204" pitchFamily="34" charset="0"/>
            </a:rPr>
            <a:t>HAND Construction Company completes all phases of Rome Pines Apartment Homes and Flamingo Pines Apartment Homes.</a:t>
          </a:r>
        </a:p>
      </dsp:txBody>
      <dsp:txXfrm>
        <a:off x="7843535" y="925057"/>
        <a:ext cx="2767027" cy="1342239"/>
      </dsp:txXfrm>
    </dsp:sp>
    <dsp:sp modelId="{4A9AD74A-4C3F-4317-9236-65657669C797}">
      <dsp:nvSpPr>
        <dsp:cNvPr id="0" name=""/>
        <dsp:cNvSpPr/>
      </dsp:nvSpPr>
      <dsp:spPr>
        <a:xfrm>
          <a:off x="7843535" y="453459"/>
          <a:ext cx="2767027" cy="47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Helvetica LT Std Cond" panose="020B0506020202030204" pitchFamily="34" charset="0"/>
            </a:rPr>
            <a:t>2020</a:t>
          </a:r>
        </a:p>
      </dsp:txBody>
      <dsp:txXfrm>
        <a:off x="7843535" y="453459"/>
        <a:ext cx="2767027" cy="471597"/>
      </dsp:txXfrm>
    </dsp:sp>
    <dsp:sp modelId="{B3644A80-D983-4051-81C6-0D15F7B448DF}">
      <dsp:nvSpPr>
        <dsp:cNvPr id="0" name=""/>
        <dsp:cNvSpPr/>
      </dsp:nvSpPr>
      <dsp:spPr>
        <a:xfrm>
          <a:off x="7607736" y="925057"/>
          <a:ext cx="0" cy="1342239"/>
        </a:xfrm>
        <a:prstGeom prst="line">
          <a:avLst/>
        </a:prstGeom>
        <a:noFill/>
        <a:ln w="12700" cap="flat" cmpd="sng" algn="ctr">
          <a:solidFill>
            <a:schemeClr val="accent2">
              <a:hueOff val="-970242"/>
              <a:satOff val="-55952"/>
              <a:lumOff val="5752"/>
              <a:alphaOff val="0"/>
            </a:schemeClr>
          </a:solidFill>
          <a:prstDash val="dash"/>
          <a:miter lim="800000"/>
        </a:ln>
        <a:effectLst/>
      </dsp:spPr>
      <dsp:style>
        <a:lnRef idx="1">
          <a:scrgbClr r="0" g="0" b="0"/>
        </a:lnRef>
        <a:fillRef idx="0">
          <a:scrgbClr r="0" g="0" b="0"/>
        </a:fillRef>
        <a:effectRef idx="0">
          <a:scrgbClr r="0" g="0" b="0"/>
        </a:effectRef>
        <a:fontRef idx="minor"/>
      </dsp:style>
    </dsp:sp>
    <dsp:sp modelId="{6D156351-C446-4DFC-9005-EAD4083B6E36}">
      <dsp:nvSpPr>
        <dsp:cNvPr id="0" name=""/>
        <dsp:cNvSpPr/>
      </dsp:nvSpPr>
      <dsp:spPr>
        <a:xfrm>
          <a:off x="7565292" y="2224853"/>
          <a:ext cx="84887" cy="84887"/>
        </a:xfrm>
        <a:prstGeom prst="ellipse">
          <a:avLst/>
        </a:prstGeom>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1B549-74FC-4B36-9864-6493E14B912F}"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96AA4-CA63-4FED-AADA-1922DEEFC8D8}" type="slidenum">
              <a:rPr lang="en-US" smtClean="0"/>
              <a:t>‹#›</a:t>
            </a:fld>
            <a:endParaRPr lang="en-US"/>
          </a:p>
        </p:txBody>
      </p:sp>
    </p:spTree>
    <p:extLst>
      <p:ext uri="{BB962C8B-B14F-4D97-AF65-F5344CB8AC3E}">
        <p14:creationId xmlns:p14="http://schemas.microsoft.com/office/powerpoint/2010/main" val="3782388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a:t>
            </a:r>
          </a:p>
          <a:p>
            <a:r>
              <a:rPr lang="en-US"/>
              <a:t>Introductions: Before we get started I would love to take a few moments to learn about you and the great work you are doing in the community. </a:t>
            </a:r>
          </a:p>
          <a:p>
            <a:r>
              <a:rPr lang="en-US"/>
              <a:t>Can you please share: </a:t>
            </a:r>
          </a:p>
          <a:p>
            <a:r>
              <a:rPr lang="en-US"/>
              <a:t>1. Your name</a:t>
            </a:r>
          </a:p>
          <a:p>
            <a:r>
              <a:rPr lang="en-US"/>
              <a:t>2. Role or a little about yourself </a:t>
            </a:r>
          </a:p>
          <a:p>
            <a:r>
              <a:rPr lang="en-US"/>
              <a:t>3. 1 Thing You Hope to take away from our discussion today</a:t>
            </a:r>
          </a:p>
          <a:p>
            <a:endParaRPr lang="en-US"/>
          </a:p>
          <a:p>
            <a:r>
              <a:rPr lang="en-US"/>
              <a:t>Marissa go first: </a:t>
            </a:r>
          </a:p>
          <a:p>
            <a:r>
              <a:rPr lang="en-US"/>
              <a:t>1. Marissa, Director of Resident Services --  Take Away: Is that the common investment in intersection between Health &amp; housing (specifically housing with supports) </a:t>
            </a:r>
          </a:p>
          <a:p>
            <a:endParaRPr lang="en-US">
              <a:cs typeface="Calibri"/>
            </a:endParaRPr>
          </a:p>
        </p:txBody>
      </p:sp>
      <p:sp>
        <p:nvSpPr>
          <p:cNvPr id="4" name="Slide Number Placeholder 3"/>
          <p:cNvSpPr>
            <a:spLocks noGrp="1"/>
          </p:cNvSpPr>
          <p:nvPr>
            <p:ph type="sldNum" sz="quarter" idx="5"/>
          </p:nvPr>
        </p:nvSpPr>
        <p:spPr/>
        <p:txBody>
          <a:bodyPr/>
          <a:lstStyle/>
          <a:p>
            <a:fld id="{F9F96AA4-CA63-4FED-AADA-1922DEEFC8D8}" type="slidenum">
              <a:rPr lang="en-US" smtClean="0"/>
              <a:t>2</a:t>
            </a:fld>
            <a:endParaRPr lang="en-US"/>
          </a:p>
        </p:txBody>
      </p:sp>
    </p:spTree>
    <p:extLst>
      <p:ext uri="{BB962C8B-B14F-4D97-AF65-F5344CB8AC3E}">
        <p14:creationId xmlns:p14="http://schemas.microsoft.com/office/powerpoint/2010/main" val="3841553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We are established and trusted by national organizations and peers, and our economic impact includes about $107 million in current construction into the Southern Nevada community. We build high quality homes that are affordable to working families and seniors on fixed incomes to help them free up their income for other critical necessities – like nutritious food, healthcare, education, and more.</a:t>
            </a:r>
            <a:endParaRPr lang="en-US"/>
          </a:p>
        </p:txBody>
      </p:sp>
      <p:sp>
        <p:nvSpPr>
          <p:cNvPr id="4" name="Slide Number Placeholder 3"/>
          <p:cNvSpPr>
            <a:spLocks noGrp="1"/>
          </p:cNvSpPr>
          <p:nvPr>
            <p:ph type="sldNum" sz="quarter" idx="5"/>
          </p:nvPr>
        </p:nvSpPr>
        <p:spPr/>
        <p:txBody>
          <a:bodyPr/>
          <a:lstStyle/>
          <a:p>
            <a:fld id="{F9F96AA4-CA63-4FED-AADA-1922DEEFC8D8}" type="slidenum">
              <a:rPr lang="en-US" smtClean="0"/>
              <a:t>14</a:t>
            </a:fld>
            <a:endParaRPr lang="en-US"/>
          </a:p>
        </p:txBody>
      </p:sp>
    </p:spTree>
    <p:extLst>
      <p:ext uri="{BB962C8B-B14F-4D97-AF65-F5344CB8AC3E}">
        <p14:creationId xmlns:p14="http://schemas.microsoft.com/office/powerpoint/2010/main" val="2495614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Calibri" panose="020F0502020204030204" pitchFamily="34" charset="0"/>
              </a:rPr>
              <a:t>Compassionate rent collection measures: </a:t>
            </a:r>
            <a:r>
              <a:rPr lang="en-US" b="0" i="0" dirty="0">
                <a:solidFill>
                  <a:srgbClr val="000000"/>
                </a:solidFill>
                <a:effectLst/>
                <a:latin typeface="Calibri" panose="020F0502020204030204" pitchFamily="34" charset="0"/>
              </a:rPr>
              <a:t>including calls and check-ins, dropping off rent payment kiosk envelopes, and reminding our residents of new payment plan programs that are available to them. Additionally, we have new procedures in place for resident referrals to the resident services team to help them quickly connect to rental assistance, utility assistance, and other aid programs.</a:t>
            </a:r>
            <a:endParaRPr lang="en-US" dirty="0"/>
          </a:p>
        </p:txBody>
      </p:sp>
      <p:sp>
        <p:nvSpPr>
          <p:cNvPr id="4" name="Slide Number Placeholder 3"/>
          <p:cNvSpPr>
            <a:spLocks noGrp="1"/>
          </p:cNvSpPr>
          <p:nvPr>
            <p:ph type="sldNum" sz="quarter" idx="5"/>
          </p:nvPr>
        </p:nvSpPr>
        <p:spPr/>
        <p:txBody>
          <a:bodyPr/>
          <a:lstStyle/>
          <a:p>
            <a:fld id="{F9F96AA4-CA63-4FED-AADA-1922DEEFC8D8}" type="slidenum">
              <a:rPr lang="en-US" smtClean="0"/>
              <a:t>15</a:t>
            </a:fld>
            <a:endParaRPr lang="en-US"/>
          </a:p>
        </p:txBody>
      </p:sp>
    </p:spTree>
    <p:extLst>
      <p:ext uri="{BB962C8B-B14F-4D97-AF65-F5344CB8AC3E}">
        <p14:creationId xmlns:p14="http://schemas.microsoft.com/office/powerpoint/2010/main" val="846976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9F96AA4-CA63-4FED-AADA-1922DEEFC8D8}" type="slidenum">
              <a:rPr lang="en-US" smtClean="0"/>
              <a:t>17</a:t>
            </a:fld>
            <a:endParaRPr lang="en-US"/>
          </a:p>
        </p:txBody>
      </p:sp>
    </p:spTree>
    <p:extLst>
      <p:ext uri="{BB962C8B-B14F-4D97-AF65-F5344CB8AC3E}">
        <p14:creationId xmlns:p14="http://schemas.microsoft.com/office/powerpoint/2010/main" val="414450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9F96AA4-CA63-4FED-AADA-1922DEEFC8D8}" type="slidenum">
              <a:rPr lang="en-US" smtClean="0"/>
              <a:t>18</a:t>
            </a:fld>
            <a:endParaRPr lang="en-US"/>
          </a:p>
        </p:txBody>
      </p:sp>
    </p:spTree>
    <p:extLst>
      <p:ext uri="{BB962C8B-B14F-4D97-AF65-F5344CB8AC3E}">
        <p14:creationId xmlns:p14="http://schemas.microsoft.com/office/powerpoint/2010/main" val="3983748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p:txBody>
      </p:sp>
      <p:sp>
        <p:nvSpPr>
          <p:cNvPr id="4" name="Slide Number Placeholder 3"/>
          <p:cNvSpPr>
            <a:spLocks noGrp="1"/>
          </p:cNvSpPr>
          <p:nvPr>
            <p:ph type="sldNum" sz="quarter" idx="5"/>
          </p:nvPr>
        </p:nvSpPr>
        <p:spPr/>
        <p:txBody>
          <a:bodyPr/>
          <a:lstStyle/>
          <a:p>
            <a:fld id="{F9F96AA4-CA63-4FED-AADA-1922DEEFC8D8}" type="slidenum">
              <a:rPr lang="en-US" smtClean="0"/>
              <a:t>19</a:t>
            </a:fld>
            <a:endParaRPr lang="en-US"/>
          </a:p>
        </p:txBody>
      </p:sp>
    </p:spTree>
    <p:extLst>
      <p:ext uri="{BB962C8B-B14F-4D97-AF65-F5344CB8AC3E}">
        <p14:creationId xmlns:p14="http://schemas.microsoft.com/office/powerpoint/2010/main" val="4169383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96AA4-CA63-4FED-AADA-1922DEEFC8D8}" type="slidenum">
              <a:rPr lang="en-US" smtClean="0"/>
              <a:t>22</a:t>
            </a:fld>
            <a:endParaRPr lang="en-US"/>
          </a:p>
        </p:txBody>
      </p:sp>
    </p:spTree>
    <p:extLst>
      <p:ext uri="{BB962C8B-B14F-4D97-AF65-F5344CB8AC3E}">
        <p14:creationId xmlns:p14="http://schemas.microsoft.com/office/powerpoint/2010/main" val="1215203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endParaRPr lang="en-US" sz="1200" dirty="0">
              <a:latin typeface="Helvetica LT Std Cond" panose="020B0506020202030204" pitchFamily="34" charset="0"/>
            </a:endParaRPr>
          </a:p>
        </p:txBody>
      </p:sp>
      <p:sp>
        <p:nvSpPr>
          <p:cNvPr id="4" name="Slide Number Placeholder 3"/>
          <p:cNvSpPr>
            <a:spLocks noGrp="1"/>
          </p:cNvSpPr>
          <p:nvPr>
            <p:ph type="sldNum" sz="quarter" idx="5"/>
          </p:nvPr>
        </p:nvSpPr>
        <p:spPr/>
        <p:txBody>
          <a:bodyPr/>
          <a:lstStyle/>
          <a:p>
            <a:fld id="{F9F96AA4-CA63-4FED-AADA-1922DEEFC8D8}" type="slidenum">
              <a:rPr lang="en-US" smtClean="0"/>
              <a:t>25</a:t>
            </a:fld>
            <a:endParaRPr lang="en-US"/>
          </a:p>
        </p:txBody>
      </p:sp>
    </p:spTree>
    <p:extLst>
      <p:ext uri="{BB962C8B-B14F-4D97-AF65-F5344CB8AC3E}">
        <p14:creationId xmlns:p14="http://schemas.microsoft.com/office/powerpoint/2010/main" val="3419264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Questions / Comments? </a:t>
            </a:r>
          </a:p>
        </p:txBody>
      </p:sp>
      <p:sp>
        <p:nvSpPr>
          <p:cNvPr id="4" name="Slide Number Placeholder 3"/>
          <p:cNvSpPr>
            <a:spLocks noGrp="1"/>
          </p:cNvSpPr>
          <p:nvPr>
            <p:ph type="sldNum" sz="quarter" idx="5"/>
          </p:nvPr>
        </p:nvSpPr>
        <p:spPr/>
        <p:txBody>
          <a:bodyPr/>
          <a:lstStyle/>
          <a:p>
            <a:fld id="{F9F96AA4-CA63-4FED-AADA-1922DEEFC8D8}" type="slidenum">
              <a:rPr lang="en-US" smtClean="0"/>
              <a:t>26</a:t>
            </a:fld>
            <a:endParaRPr lang="en-US"/>
          </a:p>
        </p:txBody>
      </p:sp>
    </p:spTree>
    <p:extLst>
      <p:ext uri="{BB962C8B-B14F-4D97-AF65-F5344CB8AC3E}">
        <p14:creationId xmlns:p14="http://schemas.microsoft.com/office/powerpoint/2010/main" val="322489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9F96AA4-CA63-4FED-AADA-1922DEEFC8D8}" type="slidenum">
              <a:rPr lang="en-US" smtClean="0"/>
              <a:t>3</a:t>
            </a:fld>
            <a:endParaRPr lang="en-US"/>
          </a:p>
        </p:txBody>
      </p:sp>
    </p:spTree>
    <p:extLst>
      <p:ext uri="{BB962C8B-B14F-4D97-AF65-F5344CB8AC3E}">
        <p14:creationId xmlns:p14="http://schemas.microsoft.com/office/powerpoint/2010/main" val="159200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96AA4-CA63-4FED-AADA-1922DEEFC8D8}" type="slidenum">
              <a:rPr lang="en-US" smtClean="0"/>
              <a:t>5</a:t>
            </a:fld>
            <a:endParaRPr lang="en-US"/>
          </a:p>
        </p:txBody>
      </p:sp>
    </p:spTree>
    <p:extLst>
      <p:ext uri="{BB962C8B-B14F-4D97-AF65-F5344CB8AC3E}">
        <p14:creationId xmlns:p14="http://schemas.microsoft.com/office/powerpoint/2010/main" val="1597535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96AA4-CA63-4FED-AADA-1922DEEFC8D8}" type="slidenum">
              <a:rPr lang="en-US" smtClean="0"/>
              <a:t>6</a:t>
            </a:fld>
            <a:endParaRPr lang="en-US"/>
          </a:p>
        </p:txBody>
      </p:sp>
    </p:spTree>
    <p:extLst>
      <p:ext uri="{BB962C8B-B14F-4D97-AF65-F5344CB8AC3E}">
        <p14:creationId xmlns:p14="http://schemas.microsoft.com/office/powerpoint/2010/main" val="2606721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Times New Roman"/>
              <a:cs typeface="Times New Roman"/>
            </a:endParaRPr>
          </a:p>
        </p:txBody>
      </p:sp>
      <p:sp>
        <p:nvSpPr>
          <p:cNvPr id="4" name="Slide Number Placeholder 3"/>
          <p:cNvSpPr>
            <a:spLocks noGrp="1"/>
          </p:cNvSpPr>
          <p:nvPr>
            <p:ph type="sldNum" sz="quarter" idx="5"/>
          </p:nvPr>
        </p:nvSpPr>
        <p:spPr/>
        <p:txBody>
          <a:bodyPr/>
          <a:lstStyle/>
          <a:p>
            <a:fld id="{F9F96AA4-CA63-4FED-AADA-1922DEEFC8D8}" type="slidenum">
              <a:rPr lang="en-US" smtClean="0"/>
              <a:t>8</a:t>
            </a:fld>
            <a:endParaRPr lang="en-US"/>
          </a:p>
        </p:txBody>
      </p:sp>
    </p:spTree>
    <p:extLst>
      <p:ext uri="{BB962C8B-B14F-4D97-AF65-F5344CB8AC3E}">
        <p14:creationId xmlns:p14="http://schemas.microsoft.com/office/powerpoint/2010/main" val="555444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u="sng" dirty="0">
              <a:cs typeface="Calibri"/>
            </a:endParaRPr>
          </a:p>
        </p:txBody>
      </p:sp>
      <p:sp>
        <p:nvSpPr>
          <p:cNvPr id="4" name="Slide Number Placeholder 3"/>
          <p:cNvSpPr>
            <a:spLocks noGrp="1"/>
          </p:cNvSpPr>
          <p:nvPr>
            <p:ph type="sldNum" sz="quarter" idx="5"/>
          </p:nvPr>
        </p:nvSpPr>
        <p:spPr/>
        <p:txBody>
          <a:bodyPr/>
          <a:lstStyle/>
          <a:p>
            <a:fld id="{F9F96AA4-CA63-4FED-AADA-1922DEEFC8D8}" type="slidenum">
              <a:rPr lang="en-US" smtClean="0"/>
              <a:t>9</a:t>
            </a:fld>
            <a:endParaRPr lang="en-US"/>
          </a:p>
        </p:txBody>
      </p:sp>
    </p:spTree>
    <p:extLst>
      <p:ext uri="{BB962C8B-B14F-4D97-AF65-F5344CB8AC3E}">
        <p14:creationId xmlns:p14="http://schemas.microsoft.com/office/powerpoint/2010/main" val="2463591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9F96AA4-CA63-4FED-AADA-1922DEEFC8D8}" type="slidenum">
              <a:rPr lang="en-US" smtClean="0"/>
              <a:t>10</a:t>
            </a:fld>
            <a:endParaRPr lang="en-US"/>
          </a:p>
        </p:txBody>
      </p:sp>
    </p:spTree>
    <p:extLst>
      <p:ext uri="{BB962C8B-B14F-4D97-AF65-F5344CB8AC3E}">
        <p14:creationId xmlns:p14="http://schemas.microsoft.com/office/powerpoint/2010/main" val="2796640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u="sng" dirty="0">
              <a:cs typeface="Calibri"/>
            </a:endParaRPr>
          </a:p>
        </p:txBody>
      </p:sp>
      <p:sp>
        <p:nvSpPr>
          <p:cNvPr id="4" name="Slide Number Placeholder 3"/>
          <p:cNvSpPr>
            <a:spLocks noGrp="1"/>
          </p:cNvSpPr>
          <p:nvPr>
            <p:ph type="sldNum" sz="quarter" idx="5"/>
          </p:nvPr>
        </p:nvSpPr>
        <p:spPr/>
        <p:txBody>
          <a:bodyPr/>
          <a:lstStyle/>
          <a:p>
            <a:fld id="{F9F96AA4-CA63-4FED-AADA-1922DEEFC8D8}" type="slidenum">
              <a:rPr lang="en-US" smtClean="0"/>
              <a:t>12</a:t>
            </a:fld>
            <a:endParaRPr lang="en-US"/>
          </a:p>
        </p:txBody>
      </p:sp>
    </p:spTree>
    <p:extLst>
      <p:ext uri="{BB962C8B-B14F-4D97-AF65-F5344CB8AC3E}">
        <p14:creationId xmlns:p14="http://schemas.microsoft.com/office/powerpoint/2010/main" val="221396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9F96AA4-CA63-4FED-AADA-1922DEEFC8D8}" type="slidenum">
              <a:rPr lang="en-US" smtClean="0"/>
              <a:t>13</a:t>
            </a:fld>
            <a:endParaRPr lang="en-US"/>
          </a:p>
        </p:txBody>
      </p:sp>
    </p:spTree>
    <p:extLst>
      <p:ext uri="{BB962C8B-B14F-4D97-AF65-F5344CB8AC3E}">
        <p14:creationId xmlns:p14="http://schemas.microsoft.com/office/powerpoint/2010/main" val="571468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9BC369-CA88-4C66-A15B-CAC6A3D86B32}"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4652B-D785-47A2-B43C-427EA89DC68F}" type="slidenum">
              <a:rPr lang="en-US" smtClean="0"/>
              <a:t>‹#›</a:t>
            </a:fld>
            <a:endParaRPr lang="en-US"/>
          </a:p>
        </p:txBody>
      </p:sp>
    </p:spTree>
    <p:extLst>
      <p:ext uri="{BB962C8B-B14F-4D97-AF65-F5344CB8AC3E}">
        <p14:creationId xmlns:p14="http://schemas.microsoft.com/office/powerpoint/2010/main" val="3661216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9BC369-CA88-4C66-A15B-CAC6A3D86B32}"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4652B-D785-47A2-B43C-427EA89DC68F}" type="slidenum">
              <a:rPr lang="en-US" smtClean="0"/>
              <a:t>‹#›</a:t>
            </a:fld>
            <a:endParaRPr lang="en-US"/>
          </a:p>
        </p:txBody>
      </p:sp>
    </p:spTree>
    <p:extLst>
      <p:ext uri="{BB962C8B-B14F-4D97-AF65-F5344CB8AC3E}">
        <p14:creationId xmlns:p14="http://schemas.microsoft.com/office/powerpoint/2010/main" val="3926203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9BC369-CA88-4C66-A15B-CAC6A3D86B32}"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4652B-D785-47A2-B43C-427EA89DC68F}" type="slidenum">
              <a:rPr lang="en-US" smtClean="0"/>
              <a:t>‹#›</a:t>
            </a:fld>
            <a:endParaRPr lang="en-US"/>
          </a:p>
        </p:txBody>
      </p:sp>
    </p:spTree>
    <p:extLst>
      <p:ext uri="{BB962C8B-B14F-4D97-AF65-F5344CB8AC3E}">
        <p14:creationId xmlns:p14="http://schemas.microsoft.com/office/powerpoint/2010/main" val="234900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9BC369-CA88-4C66-A15B-CAC6A3D86B32}"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4652B-D785-47A2-B43C-427EA89DC68F}" type="slidenum">
              <a:rPr lang="en-US" smtClean="0"/>
              <a:t>‹#›</a:t>
            </a:fld>
            <a:endParaRPr lang="en-US"/>
          </a:p>
        </p:txBody>
      </p:sp>
    </p:spTree>
    <p:extLst>
      <p:ext uri="{BB962C8B-B14F-4D97-AF65-F5344CB8AC3E}">
        <p14:creationId xmlns:p14="http://schemas.microsoft.com/office/powerpoint/2010/main" val="3102347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9BC369-CA88-4C66-A15B-CAC6A3D86B32}"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4652B-D785-47A2-B43C-427EA89DC68F}" type="slidenum">
              <a:rPr lang="en-US" smtClean="0"/>
              <a:t>‹#›</a:t>
            </a:fld>
            <a:endParaRPr lang="en-US"/>
          </a:p>
        </p:txBody>
      </p:sp>
    </p:spTree>
    <p:extLst>
      <p:ext uri="{BB962C8B-B14F-4D97-AF65-F5344CB8AC3E}">
        <p14:creationId xmlns:p14="http://schemas.microsoft.com/office/powerpoint/2010/main" val="3475527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9BC369-CA88-4C66-A15B-CAC6A3D86B32}"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4652B-D785-47A2-B43C-427EA89DC68F}" type="slidenum">
              <a:rPr lang="en-US" smtClean="0"/>
              <a:t>‹#›</a:t>
            </a:fld>
            <a:endParaRPr lang="en-US"/>
          </a:p>
        </p:txBody>
      </p:sp>
    </p:spTree>
    <p:extLst>
      <p:ext uri="{BB962C8B-B14F-4D97-AF65-F5344CB8AC3E}">
        <p14:creationId xmlns:p14="http://schemas.microsoft.com/office/powerpoint/2010/main" val="3772123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9BC369-CA88-4C66-A15B-CAC6A3D86B32}"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B4652B-D785-47A2-B43C-427EA89DC68F}" type="slidenum">
              <a:rPr lang="en-US" smtClean="0"/>
              <a:t>‹#›</a:t>
            </a:fld>
            <a:endParaRPr lang="en-US"/>
          </a:p>
        </p:txBody>
      </p:sp>
    </p:spTree>
    <p:extLst>
      <p:ext uri="{BB962C8B-B14F-4D97-AF65-F5344CB8AC3E}">
        <p14:creationId xmlns:p14="http://schemas.microsoft.com/office/powerpoint/2010/main" val="313901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9BC369-CA88-4C66-A15B-CAC6A3D86B32}"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B4652B-D785-47A2-B43C-427EA89DC68F}" type="slidenum">
              <a:rPr lang="en-US" smtClean="0"/>
              <a:t>‹#›</a:t>
            </a:fld>
            <a:endParaRPr lang="en-US"/>
          </a:p>
        </p:txBody>
      </p:sp>
    </p:spTree>
    <p:extLst>
      <p:ext uri="{BB962C8B-B14F-4D97-AF65-F5344CB8AC3E}">
        <p14:creationId xmlns:p14="http://schemas.microsoft.com/office/powerpoint/2010/main" val="3137264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BC369-CA88-4C66-A15B-CAC6A3D86B32}"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B4652B-D785-47A2-B43C-427EA89DC68F}" type="slidenum">
              <a:rPr lang="en-US" smtClean="0"/>
              <a:t>‹#›</a:t>
            </a:fld>
            <a:endParaRPr lang="en-US"/>
          </a:p>
        </p:txBody>
      </p:sp>
    </p:spTree>
    <p:extLst>
      <p:ext uri="{BB962C8B-B14F-4D97-AF65-F5344CB8AC3E}">
        <p14:creationId xmlns:p14="http://schemas.microsoft.com/office/powerpoint/2010/main" val="1578807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9BC369-CA88-4C66-A15B-CAC6A3D86B32}"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4652B-D785-47A2-B43C-427EA89DC68F}" type="slidenum">
              <a:rPr lang="en-US" smtClean="0"/>
              <a:t>‹#›</a:t>
            </a:fld>
            <a:endParaRPr lang="en-US"/>
          </a:p>
        </p:txBody>
      </p:sp>
    </p:spTree>
    <p:extLst>
      <p:ext uri="{BB962C8B-B14F-4D97-AF65-F5344CB8AC3E}">
        <p14:creationId xmlns:p14="http://schemas.microsoft.com/office/powerpoint/2010/main" val="3544079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9BC369-CA88-4C66-A15B-CAC6A3D86B32}"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4652B-D785-47A2-B43C-427EA89DC68F}" type="slidenum">
              <a:rPr lang="en-US" smtClean="0"/>
              <a:t>‹#›</a:t>
            </a:fld>
            <a:endParaRPr lang="en-US"/>
          </a:p>
        </p:txBody>
      </p:sp>
    </p:spTree>
    <p:extLst>
      <p:ext uri="{BB962C8B-B14F-4D97-AF65-F5344CB8AC3E}">
        <p14:creationId xmlns:p14="http://schemas.microsoft.com/office/powerpoint/2010/main" val="4033758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BC369-CA88-4C66-A15B-CAC6A3D86B32}" type="datetimeFigureOut">
              <a:rPr lang="en-US" smtClean="0"/>
              <a:t>1/12/2023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B4652B-D785-47A2-B43C-427EA89DC68F}" type="slidenum">
              <a:rPr lang="en-US" smtClean="0"/>
              <a:t>‹#›</a:t>
            </a:fld>
            <a:endParaRPr lang="en-US"/>
          </a:p>
        </p:txBody>
      </p:sp>
    </p:spTree>
    <p:extLst>
      <p:ext uri="{BB962C8B-B14F-4D97-AF65-F5344CB8AC3E}">
        <p14:creationId xmlns:p14="http://schemas.microsoft.com/office/powerpoint/2010/main" val="15601984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video" Target="https://www.youtube.com/embed/PCxYA2eqLDw?feature=oembed" TargetMode="External"/><Relationship Id="rId5" Type="http://schemas.openxmlformats.org/officeDocument/2006/relationships/image" Target="../media/image15.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34.emf"/><Relationship Id="rId12" Type="http://schemas.openxmlformats.org/officeDocument/2006/relationships/image" Target="../media/image39.png"/><Relationship Id="rId2" Type="http://schemas.openxmlformats.org/officeDocument/2006/relationships/notesSlide" Target="../notesSlides/notesSlide14.xml"/><Relationship Id="rId16"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3.emf"/><Relationship Id="rId11" Type="http://schemas.openxmlformats.org/officeDocument/2006/relationships/image" Target="../media/image38.png"/><Relationship Id="rId5" Type="http://schemas.openxmlformats.org/officeDocument/2006/relationships/image" Target="../media/image32.emf"/><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emf"/><Relationship Id="rId9" Type="http://schemas.openxmlformats.org/officeDocument/2006/relationships/image" Target="../media/image36.png"/><Relationship Id="rId1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hyperlink" Target="https://commons.wikimedia.org/wiki/File:YouTube_social_red_square_(2017).svg" TargetMode="External"/><Relationship Id="rId3" Type="http://schemas.openxmlformats.org/officeDocument/2006/relationships/image" Target="../media/image4.png"/><Relationship Id="rId7" Type="http://schemas.openxmlformats.org/officeDocument/2006/relationships/hyperlink" Target="http://2017.igem.org/Team:Macquarie_Australia" TargetMode="External"/><Relationship Id="rId12"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hyperlink" Target="http://mediacause.org/if-you-were-a-social-platform-what-would-you-be" TargetMode="External"/><Relationship Id="rId5" Type="http://schemas.openxmlformats.org/officeDocument/2006/relationships/hyperlink" Target="https://commons.wikimedia.org/wiki/File:Facebook_Icon_(Single_Path_-_Transparent_%22f%22).svg" TargetMode="External"/><Relationship Id="rId15" Type="http://schemas.openxmlformats.org/officeDocument/2006/relationships/image" Target="../media/image56.jpe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hyperlink" Target="https://commons.wikimedia.org/wiki/File:Instagram_icon.png" TargetMode="External"/><Relationship Id="rId14" Type="http://schemas.openxmlformats.org/officeDocument/2006/relationships/hyperlink" Target="https://creativecommons.org/licenses/by-sa/3.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9852-3940-4878-A455-420B338AC59F}"/>
              </a:ext>
            </a:extLst>
          </p:cNvPr>
          <p:cNvSpPr>
            <a:spLocks noGrp="1"/>
          </p:cNvSpPr>
          <p:nvPr>
            <p:ph type="ctrTitle"/>
          </p:nvPr>
        </p:nvSpPr>
        <p:spPr>
          <a:xfrm>
            <a:off x="1524000" y="220491"/>
            <a:ext cx="9144000" cy="2387600"/>
          </a:xfrm>
        </p:spPr>
        <p:txBody>
          <a:bodyPr>
            <a:normAutofit/>
          </a:bodyPr>
          <a:lstStyle/>
          <a:p>
            <a:pPr algn="r"/>
            <a:r>
              <a:rPr lang="en-US" sz="7200">
                <a:solidFill>
                  <a:schemeClr val="bg1"/>
                </a:solidFill>
                <a:latin typeface="Gotham" panose="02000804030000020004" pitchFamily="50" charset="0"/>
              </a:rPr>
              <a:t>NEVADA HAND</a:t>
            </a:r>
          </a:p>
        </p:txBody>
      </p:sp>
      <p:sp>
        <p:nvSpPr>
          <p:cNvPr id="3" name="Subtitle 2">
            <a:extLst>
              <a:ext uri="{FF2B5EF4-FFF2-40B4-BE49-F238E27FC236}">
                <a16:creationId xmlns:a16="http://schemas.microsoft.com/office/drawing/2014/main" id="{948E62ED-51E3-49DF-B511-62BD30D28A4C}"/>
              </a:ext>
            </a:extLst>
          </p:cNvPr>
          <p:cNvSpPr>
            <a:spLocks noGrp="1"/>
          </p:cNvSpPr>
          <p:nvPr>
            <p:ph type="subTitle" idx="1"/>
          </p:nvPr>
        </p:nvSpPr>
        <p:spPr>
          <a:xfrm>
            <a:off x="1524000" y="2562380"/>
            <a:ext cx="9144000" cy="1655762"/>
          </a:xfrm>
        </p:spPr>
        <p:txBody>
          <a:bodyPr>
            <a:normAutofit/>
          </a:bodyPr>
          <a:lstStyle/>
          <a:p>
            <a:pPr algn="r"/>
            <a:r>
              <a:rPr lang="en-US" sz="3600" b="1">
                <a:solidFill>
                  <a:srgbClr val="F6C65C"/>
                </a:solidFill>
                <a:latin typeface="Helvetica LT Std Cond" panose="020B0506020202030204" pitchFamily="34" charset="0"/>
              </a:rPr>
              <a:t>More Than A Home</a:t>
            </a:r>
          </a:p>
        </p:txBody>
      </p:sp>
    </p:spTree>
    <p:extLst>
      <p:ext uri="{BB962C8B-B14F-4D97-AF65-F5344CB8AC3E}">
        <p14:creationId xmlns:p14="http://schemas.microsoft.com/office/powerpoint/2010/main" val="3091829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9041-E828-4813-88AD-E62E7F6AF08D}"/>
              </a:ext>
            </a:extLst>
          </p:cNvPr>
          <p:cNvSpPr>
            <a:spLocks noGrp="1"/>
          </p:cNvSpPr>
          <p:nvPr>
            <p:ph type="title"/>
          </p:nvPr>
        </p:nvSpPr>
        <p:spPr>
          <a:xfrm>
            <a:off x="165371" y="1692613"/>
            <a:ext cx="4886528" cy="2470104"/>
          </a:xfrm>
        </p:spPr>
        <p:txBody>
          <a:bodyPr>
            <a:normAutofit/>
          </a:bodyPr>
          <a:lstStyle/>
          <a:p>
            <a:r>
              <a:rPr lang="en-US" b="1" dirty="0">
                <a:solidFill>
                  <a:srgbClr val="1D355E"/>
                </a:solidFill>
                <a:latin typeface="Gotham" panose="02000804030000020004" pitchFamily="50" charset="0"/>
              </a:rPr>
              <a:t>Nevada HAND’s Property Portfolio (cont.)</a:t>
            </a:r>
          </a:p>
        </p:txBody>
      </p:sp>
      <p:pic>
        <p:nvPicPr>
          <p:cNvPr id="9" name="Picture 8">
            <a:extLst>
              <a:ext uri="{FF2B5EF4-FFF2-40B4-BE49-F238E27FC236}">
                <a16:creationId xmlns:a16="http://schemas.microsoft.com/office/drawing/2014/main" id="{E39308FF-4749-42A1-B4B7-BB81A63CFB86}"/>
              </a:ext>
            </a:extLst>
          </p:cNvPr>
          <p:cNvPicPr>
            <a:picLocks noChangeAspect="1"/>
          </p:cNvPicPr>
          <p:nvPr/>
        </p:nvPicPr>
        <p:blipFill rotWithShape="1">
          <a:blip r:embed="rId4"/>
          <a:srcRect l="-1" r="13712"/>
          <a:stretch/>
        </p:blipFill>
        <p:spPr>
          <a:xfrm>
            <a:off x="4886528" y="0"/>
            <a:ext cx="7305472" cy="6845743"/>
          </a:xfrm>
          <a:prstGeom prst="rect">
            <a:avLst/>
          </a:prstGeom>
          <a:ln>
            <a:solidFill>
              <a:schemeClr val="tx1"/>
            </a:solidFill>
          </a:ln>
        </p:spPr>
      </p:pic>
    </p:spTree>
    <p:extLst>
      <p:ext uri="{BB962C8B-B14F-4D97-AF65-F5344CB8AC3E}">
        <p14:creationId xmlns:p14="http://schemas.microsoft.com/office/powerpoint/2010/main" val="1271006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0493685-2510-9541-BB35-F3B70C9ADEA7}"/>
              </a:ext>
            </a:extLst>
          </p:cNvPr>
          <p:cNvSpPr>
            <a:spLocks noGrp="1"/>
          </p:cNvSpPr>
          <p:nvPr>
            <p:ph type="title"/>
          </p:nvPr>
        </p:nvSpPr>
        <p:spPr>
          <a:xfrm>
            <a:off x="695323" y="521759"/>
            <a:ext cx="10373169" cy="1135737"/>
          </a:xfrm>
        </p:spPr>
        <p:txBody>
          <a:bodyPr>
            <a:normAutofit/>
          </a:bodyPr>
          <a:lstStyle/>
          <a:p>
            <a:r>
              <a:rPr lang="en-US" b="1" dirty="0">
                <a:solidFill>
                  <a:srgbClr val="1D355E"/>
                </a:solidFill>
                <a:latin typeface="Gotham" panose="02000804030000020004" pitchFamily="50" charset="0"/>
              </a:rPr>
              <a:t>Our Approach</a:t>
            </a:r>
          </a:p>
        </p:txBody>
      </p:sp>
      <p:pic>
        <p:nvPicPr>
          <p:cNvPr id="14" name="Picture 13">
            <a:extLst>
              <a:ext uri="{FF2B5EF4-FFF2-40B4-BE49-F238E27FC236}">
                <a16:creationId xmlns:a16="http://schemas.microsoft.com/office/drawing/2014/main" id="{C415D8D7-ED5D-264C-9F5E-850BD5B37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676" y="4881780"/>
            <a:ext cx="2621211" cy="1965908"/>
          </a:xfrm>
          <a:prstGeom prst="rect">
            <a:avLst/>
          </a:prstGeom>
        </p:spPr>
      </p:pic>
      <p:pic>
        <p:nvPicPr>
          <p:cNvPr id="15" name="Picture 14">
            <a:extLst>
              <a:ext uri="{FF2B5EF4-FFF2-40B4-BE49-F238E27FC236}">
                <a16:creationId xmlns:a16="http://schemas.microsoft.com/office/drawing/2014/main" id="{923A96A0-49B2-0F4D-8EBB-C120E67822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70790" y="0"/>
            <a:ext cx="2621210" cy="1965908"/>
          </a:xfrm>
          <a:prstGeom prst="rect">
            <a:avLst/>
          </a:prstGeom>
        </p:spPr>
      </p:pic>
      <p:pic>
        <p:nvPicPr>
          <p:cNvPr id="16" name="Picture 15">
            <a:extLst>
              <a:ext uri="{FF2B5EF4-FFF2-40B4-BE49-F238E27FC236}">
                <a16:creationId xmlns:a16="http://schemas.microsoft.com/office/drawing/2014/main" id="{B984A6DD-5F96-3340-A737-29653D0B073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95466" y="4881780"/>
            <a:ext cx="2621210" cy="1965908"/>
          </a:xfrm>
          <a:prstGeom prst="rect">
            <a:avLst/>
          </a:prstGeom>
        </p:spPr>
      </p:pic>
      <p:pic>
        <p:nvPicPr>
          <p:cNvPr id="17" name="Picture 16">
            <a:extLst>
              <a:ext uri="{FF2B5EF4-FFF2-40B4-BE49-F238E27FC236}">
                <a16:creationId xmlns:a16="http://schemas.microsoft.com/office/drawing/2014/main" id="{CE772974-3141-0D44-950C-B35941A2C6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49580" y="10312"/>
            <a:ext cx="2621210" cy="1965908"/>
          </a:xfrm>
          <a:prstGeom prst="rect">
            <a:avLst/>
          </a:prstGeom>
        </p:spPr>
      </p:pic>
      <p:sp>
        <p:nvSpPr>
          <p:cNvPr id="3" name="TextBox 2">
            <a:extLst>
              <a:ext uri="{FF2B5EF4-FFF2-40B4-BE49-F238E27FC236}">
                <a16:creationId xmlns:a16="http://schemas.microsoft.com/office/drawing/2014/main" id="{83D77593-019C-5AD5-360F-5C9F48DF4063}"/>
              </a:ext>
            </a:extLst>
          </p:cNvPr>
          <p:cNvSpPr txBox="1"/>
          <p:nvPr/>
        </p:nvSpPr>
        <p:spPr>
          <a:xfrm>
            <a:off x="695322" y="2011586"/>
            <a:ext cx="10645777" cy="4247317"/>
          </a:xfrm>
          <a:prstGeom prst="rect">
            <a:avLst/>
          </a:prstGeom>
          <a:noFill/>
        </p:spPr>
        <p:txBody>
          <a:bodyPr wrap="square">
            <a:spAutoFit/>
          </a:bodyPr>
          <a:lstStyle/>
          <a:p>
            <a:pPr marL="285750" indent="-285750" algn="just">
              <a:lnSpc>
                <a:spcPct val="100000"/>
              </a:lnSpc>
              <a:spcBef>
                <a:spcPts val="0"/>
              </a:spcBef>
              <a:buClr>
                <a:schemeClr val="tx1"/>
              </a:buClr>
              <a:buFont typeface="Arial" panose="020B0604020202020204" pitchFamily="34" charset="0"/>
              <a:buChar char="•"/>
            </a:pPr>
            <a:r>
              <a:rPr lang="en-US" b="1" dirty="0">
                <a:latin typeface="Helvetica LT Std Cond" panose="020B0506020202030204" pitchFamily="34" charset="0"/>
              </a:rPr>
              <a:t>Nevada HAND builds its high-quality homes to inspire pride of place and instill a sense of neighborhood for our residents, as well as creating an amenity for the entire community.</a:t>
            </a:r>
          </a:p>
          <a:p>
            <a:pPr algn="just">
              <a:lnSpc>
                <a:spcPct val="100000"/>
              </a:lnSpc>
              <a:spcBef>
                <a:spcPts val="0"/>
              </a:spcBef>
              <a:buClr>
                <a:schemeClr val="tx1"/>
              </a:buClr>
            </a:pPr>
            <a:endParaRPr lang="en-US" b="1" dirty="0">
              <a:latin typeface="Helvetica LT Std Cond" panose="020B0506020202030204" pitchFamily="34" charset="0"/>
            </a:endParaRPr>
          </a:p>
          <a:p>
            <a:pPr marL="285750" indent="-285750" algn="just">
              <a:lnSpc>
                <a:spcPct val="100000"/>
              </a:lnSpc>
              <a:spcBef>
                <a:spcPts val="0"/>
              </a:spcBef>
              <a:buClr>
                <a:schemeClr val="tx1"/>
              </a:buClr>
              <a:buFont typeface="Arial" panose="020B0604020202020204" pitchFamily="34" charset="0"/>
              <a:buChar char="•"/>
            </a:pPr>
            <a:r>
              <a:rPr lang="en-US" sz="1800" b="1" dirty="0">
                <a:effectLst/>
                <a:latin typeface="Helvetica LT Std Cond" panose="020B0506020202030204" pitchFamily="34" charset="0"/>
                <a:ea typeface="Calibri" panose="020F0502020204030204" pitchFamily="34" charset="0"/>
                <a:cs typeface="Times New Roman" panose="02020603050405020304" pitchFamily="18" charset="0"/>
              </a:rPr>
              <a:t>Nevada HAND’s communities offer a unique combination of high-quality, affordable homes with amenities like pools, community rooms, playgrounds and walking paths, and opportunities for residents to get know their neighbors. Our homes bring value to neighborhoods are built with the intent of being a long-term community asset.  </a:t>
            </a:r>
          </a:p>
          <a:p>
            <a:pPr marL="285750" indent="-285750" algn="just">
              <a:lnSpc>
                <a:spcPct val="100000"/>
              </a:lnSpc>
              <a:spcBef>
                <a:spcPts val="0"/>
              </a:spcBef>
              <a:buClr>
                <a:schemeClr val="tx1"/>
              </a:buClr>
              <a:buFont typeface="Arial" panose="020B0604020202020204" pitchFamily="34" charset="0"/>
              <a:buChar char="•"/>
            </a:pPr>
            <a:endParaRPr lang="en-US" b="1" dirty="0">
              <a:latin typeface="Helvetica LT Std Cond" panose="020B0506020202030204" pitchFamily="34" charset="0"/>
              <a:ea typeface="Calibri" panose="020F0502020204030204" pitchFamily="34" charset="0"/>
              <a:cs typeface="Times New Roman" panose="02020603050405020304" pitchFamily="18" charset="0"/>
            </a:endParaRPr>
          </a:p>
          <a:p>
            <a:pPr marL="285750" indent="-285750" algn="just">
              <a:buClr>
                <a:schemeClr val="tx1"/>
              </a:buClr>
              <a:buFont typeface="Arial" panose="020B0604020202020204" pitchFamily="34" charset="0"/>
              <a:buChar char="•"/>
            </a:pPr>
            <a:r>
              <a:rPr lang="en-US" sz="1800" b="1" dirty="0">
                <a:solidFill>
                  <a:srgbClr val="000000"/>
                </a:solidFill>
                <a:effectLst/>
                <a:latin typeface="Helvetica LT Std Cond" panose="020B0506020202030204" pitchFamily="34" charset="0"/>
                <a:ea typeface="Calibri" panose="020F0502020204030204" pitchFamily="34" charset="0"/>
                <a:cs typeface="Times New Roman" panose="02020603050405020304" pitchFamily="18" charset="0"/>
              </a:rPr>
              <a:t>Our construction team works with our development team, investment partners, property management, and resident services to ensure our properties are appealing, functional, and built with our residents’ needs in mind.</a:t>
            </a:r>
          </a:p>
          <a:p>
            <a:pPr marL="285750" indent="-285750" algn="just">
              <a:buClr>
                <a:schemeClr val="tx1"/>
              </a:buClr>
              <a:buFont typeface="Arial" panose="020B0604020202020204" pitchFamily="34" charset="0"/>
              <a:buChar char="•"/>
            </a:pPr>
            <a:endParaRPr lang="en-US" b="1" dirty="0">
              <a:solidFill>
                <a:srgbClr val="000000"/>
              </a:solidFill>
              <a:latin typeface="Helvetica LT Std Cond" panose="020B0506020202030204" pitchFamily="34" charset="0"/>
              <a:ea typeface="Calibri" panose="020F0502020204030204" pitchFamily="34" charset="0"/>
              <a:cs typeface="Times New Roman" panose="02020603050405020304" pitchFamily="18" charset="0"/>
            </a:endParaRPr>
          </a:p>
          <a:p>
            <a:pPr marL="285750" indent="-285750" algn="just">
              <a:buClr>
                <a:schemeClr val="tx1"/>
              </a:buClr>
              <a:buFont typeface="Arial" panose="020B0604020202020204" pitchFamily="34" charset="0"/>
              <a:buChar char="•"/>
            </a:pPr>
            <a:r>
              <a:rPr lang="en-US" sz="1800" b="1" dirty="0">
                <a:solidFill>
                  <a:srgbClr val="000000"/>
                </a:solidFill>
                <a:effectLst/>
                <a:latin typeface="Helvetica LT Std Cond" panose="020B0506020202030204" pitchFamily="34" charset="0"/>
                <a:ea typeface="Calibri" panose="020F0502020204030204" pitchFamily="34" charset="0"/>
                <a:cs typeface="Times New Roman" panose="02020603050405020304" pitchFamily="18" charset="0"/>
              </a:rPr>
              <a:t>Embracing Accessibility</a:t>
            </a:r>
            <a:endParaRPr lang="en-US" sz="1800" b="1" dirty="0">
              <a:effectLst/>
              <a:latin typeface="Helvetica LT Std Cond" panose="020B0506020202030204" pitchFamily="34" charset="0"/>
              <a:ea typeface="Calibri" panose="020F0502020204030204" pitchFamily="34" charset="0"/>
              <a:cs typeface="Times New Roman" panose="02020603050405020304" pitchFamily="18" charset="0"/>
            </a:endParaRPr>
          </a:p>
          <a:p>
            <a:pPr marL="285750" indent="-285750" algn="just">
              <a:lnSpc>
                <a:spcPct val="100000"/>
              </a:lnSpc>
              <a:spcBef>
                <a:spcPts val="0"/>
              </a:spcBef>
              <a:buClr>
                <a:schemeClr val="tx1"/>
              </a:buClr>
              <a:buFont typeface="Arial" panose="020B0604020202020204" pitchFamily="34" charset="0"/>
              <a:buChar char="•"/>
            </a:pPr>
            <a:endParaRPr lang="en-US" sz="1800" dirty="0">
              <a:effectLst/>
              <a:latin typeface="Helvetica LT Std Cond" panose="020B0506020202030204" pitchFamily="34" charset="0"/>
              <a:ea typeface="Calibri" panose="020F0502020204030204" pitchFamily="34" charset="0"/>
              <a:cs typeface="Times New Roman" panose="02020603050405020304" pitchFamily="18" charset="0"/>
            </a:endParaRPr>
          </a:p>
          <a:p>
            <a:pPr marL="285750" indent="-285750" algn="just">
              <a:lnSpc>
                <a:spcPct val="100000"/>
              </a:lnSpc>
              <a:spcBef>
                <a:spcPts val="0"/>
              </a:spcBef>
              <a:buClr>
                <a:schemeClr val="tx1"/>
              </a:buClr>
              <a:buFont typeface="Arial" panose="020B0604020202020204" pitchFamily="34" charset="0"/>
              <a:buChar char="•"/>
            </a:pPr>
            <a:endParaRPr lang="en-US" sz="1800" b="0" i="0" dirty="0">
              <a:effectLst/>
              <a:latin typeface="Helvetica LT Std Cond" panose="020B0506020202030204" pitchFamily="34" charset="0"/>
            </a:endParaRPr>
          </a:p>
        </p:txBody>
      </p:sp>
    </p:spTree>
    <p:extLst>
      <p:ext uri="{BB962C8B-B14F-4D97-AF65-F5344CB8AC3E}">
        <p14:creationId xmlns:p14="http://schemas.microsoft.com/office/powerpoint/2010/main" val="3007095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Online Media 8" title="Nevada HAND Culture Video">
            <a:hlinkClick r:id="" action="ppaction://media"/>
            <a:extLst>
              <a:ext uri="{FF2B5EF4-FFF2-40B4-BE49-F238E27FC236}">
                <a16:creationId xmlns:a16="http://schemas.microsoft.com/office/drawing/2014/main" id="{35DF519F-BA5A-7C9D-B545-B84C711EB487}"/>
              </a:ext>
            </a:extLst>
          </p:cNvPr>
          <p:cNvPicPr>
            <a:picLocks noRot="1" noChangeAspect="1"/>
          </p:cNvPicPr>
          <p:nvPr>
            <a:videoFile r:link="rId1"/>
          </p:nvPr>
        </p:nvPicPr>
        <p:blipFill>
          <a:blip r:embed="rId5"/>
          <a:stretch>
            <a:fillRect/>
          </a:stretch>
        </p:blipFill>
        <p:spPr>
          <a:xfrm>
            <a:off x="0" y="-15240"/>
            <a:ext cx="12192000" cy="6888480"/>
          </a:xfrm>
          <a:prstGeom prst="rect">
            <a:avLst/>
          </a:prstGeom>
        </p:spPr>
      </p:pic>
    </p:spTree>
    <p:extLst>
      <p:ext uri="{BB962C8B-B14F-4D97-AF65-F5344CB8AC3E}">
        <p14:creationId xmlns:p14="http://schemas.microsoft.com/office/powerpoint/2010/main" val="234778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9041-E828-4813-88AD-E62E7F6AF08D}"/>
              </a:ext>
            </a:extLst>
          </p:cNvPr>
          <p:cNvSpPr>
            <a:spLocks noGrp="1"/>
          </p:cNvSpPr>
          <p:nvPr>
            <p:ph type="title"/>
          </p:nvPr>
        </p:nvSpPr>
        <p:spPr>
          <a:xfrm>
            <a:off x="191118" y="-104806"/>
            <a:ext cx="6559788" cy="1135737"/>
          </a:xfrm>
        </p:spPr>
        <p:txBody>
          <a:bodyPr>
            <a:normAutofit/>
          </a:bodyPr>
          <a:lstStyle/>
          <a:p>
            <a:r>
              <a:rPr lang="en-US" sz="2800" b="1" dirty="0">
                <a:solidFill>
                  <a:srgbClr val="1D355E"/>
                </a:solidFill>
                <a:latin typeface="Gotham" panose="02000804030000020004" pitchFamily="50" charset="0"/>
              </a:rPr>
              <a:t>Nevada HAND’s Current Projects</a:t>
            </a:r>
          </a:p>
        </p:txBody>
      </p:sp>
      <p:sp>
        <p:nvSpPr>
          <p:cNvPr id="3" name="Content Placeholder 2">
            <a:extLst>
              <a:ext uri="{FF2B5EF4-FFF2-40B4-BE49-F238E27FC236}">
                <a16:creationId xmlns:a16="http://schemas.microsoft.com/office/drawing/2014/main" id="{7E4F9BC9-7581-458B-A961-6A8880C3435C}"/>
              </a:ext>
            </a:extLst>
          </p:cNvPr>
          <p:cNvSpPr>
            <a:spLocks noGrp="1"/>
          </p:cNvSpPr>
          <p:nvPr>
            <p:ph idx="1"/>
          </p:nvPr>
        </p:nvSpPr>
        <p:spPr>
          <a:xfrm>
            <a:off x="433188" y="898834"/>
            <a:ext cx="6920112" cy="5159066"/>
          </a:xfrm>
        </p:spPr>
        <p:txBody>
          <a:bodyPr>
            <a:normAutofit lnSpcReduction="10000"/>
          </a:bodyPr>
          <a:lstStyle/>
          <a:p>
            <a:pPr marL="0" indent="0">
              <a:buNone/>
            </a:pPr>
            <a:r>
              <a:rPr lang="en-US" sz="1800" b="1" dirty="0">
                <a:solidFill>
                  <a:srgbClr val="C00000"/>
                </a:solidFill>
                <a:latin typeface="Helvetica LT Std Cond" panose="020B0506020202030204" pitchFamily="34" charset="0"/>
              </a:rPr>
              <a:t>Recently Completed:</a:t>
            </a:r>
          </a:p>
          <a:p>
            <a:r>
              <a:rPr lang="en-US" sz="1600" b="1" dirty="0">
                <a:latin typeface="Helvetica LT Std Cond" panose="020B0506020202030204" pitchFamily="34" charset="0"/>
              </a:rPr>
              <a:t>Decatur Commons Family – New Construction (late 2022)</a:t>
            </a:r>
          </a:p>
          <a:p>
            <a:pPr lvl="1"/>
            <a:r>
              <a:rPr lang="en-US" sz="1600" dirty="0">
                <a:latin typeface="Helvetica LT Std Cond" panose="020B0506020202030204" pitchFamily="34" charset="0"/>
              </a:rPr>
              <a:t>240 affordable units</a:t>
            </a:r>
          </a:p>
          <a:p>
            <a:r>
              <a:rPr lang="en-US" sz="1600" b="1" dirty="0">
                <a:latin typeface="Helvetica LT Std Cond" panose="020B0506020202030204" pitchFamily="34" charset="0"/>
              </a:rPr>
              <a:t>Decatur Commons Senior – New Construction (late 2022)</a:t>
            </a:r>
          </a:p>
          <a:p>
            <a:pPr lvl="1"/>
            <a:r>
              <a:rPr lang="en-US" sz="1600" dirty="0">
                <a:latin typeface="Helvetica LT Std Cond" panose="020B0506020202030204" pitchFamily="34" charset="0"/>
              </a:rPr>
              <a:t>240 affordable units </a:t>
            </a:r>
          </a:p>
          <a:p>
            <a:r>
              <a:rPr lang="en-US" sz="1600" b="1" dirty="0">
                <a:latin typeface="Helvetica LT Std Cond" panose="020B0506020202030204" pitchFamily="34" charset="0"/>
              </a:rPr>
              <a:t>Desert Pines – Rehab (January 2023)</a:t>
            </a:r>
          </a:p>
          <a:p>
            <a:pPr lvl="1"/>
            <a:r>
              <a:rPr lang="en-US" sz="1600" dirty="0">
                <a:latin typeface="Helvetica LT Std Cond" panose="020B0506020202030204" pitchFamily="34" charset="0"/>
              </a:rPr>
              <a:t>204 affordable units</a:t>
            </a:r>
            <a:endParaRPr lang="en-US" sz="1600" b="1" dirty="0">
              <a:solidFill>
                <a:srgbClr val="C00000"/>
              </a:solidFill>
              <a:latin typeface="Helvetica LT Std Cond" panose="020B0506020202030204" pitchFamily="34" charset="0"/>
            </a:endParaRPr>
          </a:p>
          <a:p>
            <a:pPr marL="0" indent="0">
              <a:buNone/>
            </a:pPr>
            <a:r>
              <a:rPr lang="en-US" sz="1800" b="1" dirty="0">
                <a:solidFill>
                  <a:srgbClr val="C00000"/>
                </a:solidFill>
                <a:latin typeface="Helvetica LT Std Cond" panose="020B0506020202030204" pitchFamily="34" charset="0"/>
              </a:rPr>
              <a:t>Under Construction:</a:t>
            </a:r>
          </a:p>
          <a:p>
            <a:r>
              <a:rPr lang="en-US" sz="1600" b="1" dirty="0">
                <a:latin typeface="Helvetica LT Std Cond" panose="020B0506020202030204" pitchFamily="34" charset="0"/>
              </a:rPr>
              <a:t>Rome Pines Senior – New Construction </a:t>
            </a:r>
          </a:p>
          <a:p>
            <a:pPr lvl="1"/>
            <a:r>
              <a:rPr lang="en-US" sz="1600" dirty="0">
                <a:latin typeface="Helvetica LT Std Cond" panose="020B0506020202030204" pitchFamily="34" charset="0"/>
              </a:rPr>
              <a:t>220 affordable units</a:t>
            </a:r>
          </a:p>
          <a:p>
            <a:r>
              <a:rPr lang="en-US" sz="1600" b="1" dirty="0">
                <a:latin typeface="Helvetica LT Std Cond" panose="020B0506020202030204" pitchFamily="34" charset="0"/>
              </a:rPr>
              <a:t>Rochelle Pines – Rehab </a:t>
            </a:r>
          </a:p>
          <a:p>
            <a:pPr lvl="1"/>
            <a:r>
              <a:rPr lang="en-US" sz="1600" dirty="0">
                <a:latin typeface="Helvetica LT Std Cond" panose="020B0506020202030204" pitchFamily="34" charset="0"/>
              </a:rPr>
              <a:t>115 affordable units</a:t>
            </a:r>
            <a:endParaRPr lang="en-US" sz="1600" b="1" dirty="0">
              <a:solidFill>
                <a:srgbClr val="C00000"/>
              </a:solidFill>
              <a:latin typeface="Helvetica LT Std Cond" panose="020B0506020202030204" pitchFamily="34" charset="0"/>
            </a:endParaRPr>
          </a:p>
          <a:p>
            <a:pPr marL="0" indent="0">
              <a:buNone/>
            </a:pPr>
            <a:r>
              <a:rPr lang="en-US" sz="1800" b="1" dirty="0">
                <a:solidFill>
                  <a:srgbClr val="C00000"/>
                </a:solidFill>
                <a:latin typeface="Helvetica LT Std Cond" panose="020B0506020202030204" pitchFamily="34" charset="0"/>
              </a:rPr>
              <a:t>In the Pipeline:</a:t>
            </a:r>
          </a:p>
          <a:p>
            <a:r>
              <a:rPr lang="en-US" sz="1600" b="1" dirty="0">
                <a:latin typeface="Helvetica LT Std Cond" panose="020B0506020202030204" pitchFamily="34" charset="0"/>
              </a:rPr>
              <a:t>Buffalo/Cactus – New Construction </a:t>
            </a:r>
          </a:p>
          <a:p>
            <a:pPr lvl="1"/>
            <a:r>
              <a:rPr lang="en-US" sz="1600" dirty="0">
                <a:latin typeface="Helvetica LT Std Cond" panose="020B0506020202030204" pitchFamily="34" charset="0"/>
              </a:rPr>
              <a:t>125 affordable units</a:t>
            </a:r>
          </a:p>
          <a:p>
            <a:r>
              <a:rPr lang="en-US" sz="1600" b="1" dirty="0">
                <a:latin typeface="Helvetica LT Std Cond" panose="020B0506020202030204" pitchFamily="34" charset="0"/>
              </a:rPr>
              <a:t>Decatur/Pyle – New Construction </a:t>
            </a:r>
          </a:p>
          <a:p>
            <a:pPr lvl="1"/>
            <a:r>
              <a:rPr lang="en-US" sz="1600" dirty="0">
                <a:latin typeface="Helvetica LT Std Cond" panose="020B0506020202030204" pitchFamily="34" charset="0"/>
              </a:rPr>
              <a:t>450 affordable units</a:t>
            </a:r>
          </a:p>
        </p:txBody>
      </p:sp>
      <p:pic>
        <p:nvPicPr>
          <p:cNvPr id="6" name="Picture 5" descr="A picture containing building, circuit, old, apartment building&#10;&#10;Description automatically generated">
            <a:extLst>
              <a:ext uri="{FF2B5EF4-FFF2-40B4-BE49-F238E27FC236}">
                <a16:creationId xmlns:a16="http://schemas.microsoft.com/office/drawing/2014/main" id="{77A434C7-D0E7-A643-9CE0-0B5CBF114E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0906" y="321734"/>
            <a:ext cx="3645147" cy="2729000"/>
          </a:xfrm>
          <a:prstGeom prst="rect">
            <a:avLst/>
          </a:prstGeom>
        </p:spPr>
      </p:pic>
      <p:pic>
        <p:nvPicPr>
          <p:cNvPr id="9" name="Picture 8">
            <a:extLst>
              <a:ext uri="{FF2B5EF4-FFF2-40B4-BE49-F238E27FC236}">
                <a16:creationId xmlns:a16="http://schemas.microsoft.com/office/drawing/2014/main" id="{3CA2277E-36DB-0349-BA64-C114350AD94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51382" y="3916188"/>
            <a:ext cx="3644196" cy="2729000"/>
          </a:xfrm>
          <a:prstGeom prst="rect">
            <a:avLst/>
          </a:prstGeom>
        </p:spPr>
      </p:pic>
      <p:pic>
        <p:nvPicPr>
          <p:cNvPr id="8" name="Picture 7">
            <a:extLst>
              <a:ext uri="{FF2B5EF4-FFF2-40B4-BE49-F238E27FC236}">
                <a16:creationId xmlns:a16="http://schemas.microsoft.com/office/drawing/2014/main" id="{8654BA18-0B61-7141-B3C9-F5A217D7870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26574" y="2118961"/>
            <a:ext cx="3645146" cy="2729000"/>
          </a:xfrm>
          <a:prstGeom prst="rect">
            <a:avLst/>
          </a:prstGeom>
        </p:spPr>
      </p:pic>
    </p:spTree>
    <p:extLst>
      <p:ext uri="{BB962C8B-B14F-4D97-AF65-F5344CB8AC3E}">
        <p14:creationId xmlns:p14="http://schemas.microsoft.com/office/powerpoint/2010/main" val="2213889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9041-E828-4813-88AD-E62E7F6AF08D}"/>
              </a:ext>
            </a:extLst>
          </p:cNvPr>
          <p:cNvSpPr>
            <a:spLocks noGrp="1"/>
          </p:cNvSpPr>
          <p:nvPr>
            <p:ph type="title"/>
          </p:nvPr>
        </p:nvSpPr>
        <p:spPr>
          <a:xfrm>
            <a:off x="643466" y="321734"/>
            <a:ext cx="8132043" cy="1135737"/>
          </a:xfrm>
        </p:spPr>
        <p:txBody>
          <a:bodyPr>
            <a:noAutofit/>
          </a:bodyPr>
          <a:lstStyle/>
          <a:p>
            <a:r>
              <a:rPr lang="en-US" b="1" dirty="0">
                <a:solidFill>
                  <a:srgbClr val="1D355E"/>
                </a:solidFill>
                <a:latin typeface="Gotham" panose="02000804030000020004" pitchFamily="50" charset="0"/>
              </a:rPr>
              <a:t>Annual Economic Impact</a:t>
            </a:r>
          </a:p>
        </p:txBody>
      </p:sp>
      <p:sp>
        <p:nvSpPr>
          <p:cNvPr id="3" name="Content Placeholder 2">
            <a:extLst>
              <a:ext uri="{FF2B5EF4-FFF2-40B4-BE49-F238E27FC236}">
                <a16:creationId xmlns:a16="http://schemas.microsoft.com/office/drawing/2014/main" id="{7E4F9BC9-7581-458B-A961-6A8880C3435C}"/>
              </a:ext>
            </a:extLst>
          </p:cNvPr>
          <p:cNvSpPr>
            <a:spLocks noGrp="1"/>
          </p:cNvSpPr>
          <p:nvPr>
            <p:ph idx="1"/>
          </p:nvPr>
        </p:nvSpPr>
        <p:spPr>
          <a:xfrm>
            <a:off x="8666037" y="3991578"/>
            <a:ext cx="3062797" cy="1518750"/>
          </a:xfrm>
        </p:spPr>
        <p:txBody>
          <a:bodyPr>
            <a:noAutofit/>
          </a:bodyPr>
          <a:lstStyle/>
          <a:p>
            <a:pPr marL="0" indent="0" algn="just">
              <a:buNone/>
            </a:pPr>
            <a:r>
              <a:rPr lang="en-US" sz="2100">
                <a:latin typeface="Helvetica LT Std Cond" panose="020B0506020202030204" pitchFamily="34" charset="0"/>
              </a:rPr>
              <a:t>average rent savings from market-rate apartments, which was funneled back into the local economy</a:t>
            </a:r>
          </a:p>
        </p:txBody>
      </p:sp>
      <p:pic>
        <p:nvPicPr>
          <p:cNvPr id="1028" name="Picture 4" descr="low income icon $107M">
            <a:extLst>
              <a:ext uri="{FF2B5EF4-FFF2-40B4-BE49-F238E27FC236}">
                <a16:creationId xmlns:a16="http://schemas.microsoft.com/office/drawing/2014/main" id="{C3745A5B-39F9-45D2-843A-F7C5B5335E2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92661" y="1919155"/>
            <a:ext cx="2003806" cy="20038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w income 1,200+">
            <a:extLst>
              <a:ext uri="{FF2B5EF4-FFF2-40B4-BE49-F238E27FC236}">
                <a16:creationId xmlns:a16="http://schemas.microsoft.com/office/drawing/2014/main" id="{6D2DEB5E-FB42-47FF-B800-326A215BD34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94097" y="1919155"/>
            <a:ext cx="2003806" cy="20038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out Us low income $25M">
            <a:extLst>
              <a:ext uri="{FF2B5EF4-FFF2-40B4-BE49-F238E27FC236}">
                <a16:creationId xmlns:a16="http://schemas.microsoft.com/office/drawing/2014/main" id="{9B271F29-AF8F-4E98-8C0B-959E3A7A79E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195533" y="1919155"/>
            <a:ext cx="2003806" cy="2003806"/>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a:extLst>
              <a:ext uri="{FF2B5EF4-FFF2-40B4-BE49-F238E27FC236}">
                <a16:creationId xmlns:a16="http://schemas.microsoft.com/office/drawing/2014/main" id="{6C2A01AE-29D9-4C7E-8DA6-3034229861A1}"/>
              </a:ext>
            </a:extLst>
          </p:cNvPr>
          <p:cNvSpPr txBox="1">
            <a:spLocks/>
          </p:cNvSpPr>
          <p:nvPr/>
        </p:nvSpPr>
        <p:spPr>
          <a:xfrm>
            <a:off x="4564601" y="3991578"/>
            <a:ext cx="3062797" cy="9656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100">
                <a:latin typeface="Helvetica LT Std Cond" panose="020B0506020202030204" pitchFamily="34" charset="0"/>
              </a:rPr>
              <a:t>local jobs supported by construction activity</a:t>
            </a:r>
          </a:p>
        </p:txBody>
      </p:sp>
      <p:sp>
        <p:nvSpPr>
          <p:cNvPr id="24" name="Content Placeholder 2">
            <a:extLst>
              <a:ext uri="{FF2B5EF4-FFF2-40B4-BE49-F238E27FC236}">
                <a16:creationId xmlns:a16="http://schemas.microsoft.com/office/drawing/2014/main" id="{D266F69C-841F-4F2E-A361-76DA989DA99D}"/>
              </a:ext>
            </a:extLst>
          </p:cNvPr>
          <p:cNvSpPr txBox="1">
            <a:spLocks/>
          </p:cNvSpPr>
          <p:nvPr/>
        </p:nvSpPr>
        <p:spPr>
          <a:xfrm>
            <a:off x="622863" y="3991578"/>
            <a:ext cx="3083401" cy="8754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100" dirty="0">
                <a:latin typeface="Helvetica LT Std Cond" panose="020B0506020202030204" pitchFamily="34" charset="0"/>
              </a:rPr>
              <a:t>construction activity (local income, taxes, and local government revenue)</a:t>
            </a:r>
          </a:p>
        </p:txBody>
      </p:sp>
    </p:spTree>
    <p:extLst>
      <p:ext uri="{BB962C8B-B14F-4D97-AF65-F5344CB8AC3E}">
        <p14:creationId xmlns:p14="http://schemas.microsoft.com/office/powerpoint/2010/main" val="2940158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9041-E828-4813-88AD-E62E7F6AF08D}"/>
              </a:ext>
            </a:extLst>
          </p:cNvPr>
          <p:cNvSpPr>
            <a:spLocks noGrp="1"/>
          </p:cNvSpPr>
          <p:nvPr>
            <p:ph type="title"/>
          </p:nvPr>
        </p:nvSpPr>
        <p:spPr>
          <a:xfrm>
            <a:off x="350196" y="-181771"/>
            <a:ext cx="7461115" cy="1286160"/>
          </a:xfrm>
        </p:spPr>
        <p:txBody>
          <a:bodyPr anchor="b">
            <a:normAutofit/>
          </a:bodyPr>
          <a:lstStyle/>
          <a:p>
            <a:r>
              <a:rPr lang="en-US" b="1" dirty="0">
                <a:solidFill>
                  <a:srgbClr val="1D355E"/>
                </a:solidFill>
                <a:latin typeface="Gotham" panose="02000804030000020004" pitchFamily="50" charset="0"/>
              </a:rPr>
              <a:t>Nevada HAND Residents</a:t>
            </a:r>
          </a:p>
        </p:txBody>
      </p:sp>
      <p:pic>
        <p:nvPicPr>
          <p:cNvPr id="8" name="Picture 7">
            <a:extLst>
              <a:ext uri="{FF2B5EF4-FFF2-40B4-BE49-F238E27FC236}">
                <a16:creationId xmlns:a16="http://schemas.microsoft.com/office/drawing/2014/main" id="{54B13048-0048-424C-B412-40D5054B116F}"/>
              </a:ext>
            </a:extLst>
          </p:cNvPr>
          <p:cNvPicPr>
            <a:picLocks noChangeAspect="1"/>
          </p:cNvPicPr>
          <p:nvPr/>
        </p:nvPicPr>
        <p:blipFill>
          <a:blip r:embed="rId4"/>
          <a:stretch>
            <a:fillRect/>
          </a:stretch>
        </p:blipFill>
        <p:spPr>
          <a:xfrm>
            <a:off x="350196" y="1070243"/>
            <a:ext cx="7625404" cy="4603193"/>
          </a:xfrm>
          <a:prstGeom prst="rect">
            <a:avLst/>
          </a:prstGeom>
        </p:spPr>
      </p:pic>
      <p:pic>
        <p:nvPicPr>
          <p:cNvPr id="12" name="Picture 11">
            <a:extLst>
              <a:ext uri="{FF2B5EF4-FFF2-40B4-BE49-F238E27FC236}">
                <a16:creationId xmlns:a16="http://schemas.microsoft.com/office/drawing/2014/main" id="{CB3E53DD-79A5-465A-AC0F-2331AC3CF1E9}"/>
              </a:ext>
            </a:extLst>
          </p:cNvPr>
          <p:cNvPicPr>
            <a:picLocks noChangeAspect="1"/>
          </p:cNvPicPr>
          <p:nvPr/>
        </p:nvPicPr>
        <p:blipFill>
          <a:blip r:embed="rId5"/>
          <a:stretch>
            <a:fillRect/>
          </a:stretch>
        </p:blipFill>
        <p:spPr>
          <a:xfrm>
            <a:off x="7257340" y="1446486"/>
            <a:ext cx="4584464" cy="499942"/>
          </a:xfrm>
          <a:prstGeom prst="rect">
            <a:avLst/>
          </a:prstGeom>
        </p:spPr>
      </p:pic>
      <p:pic>
        <p:nvPicPr>
          <p:cNvPr id="14" name="Picture 13">
            <a:extLst>
              <a:ext uri="{FF2B5EF4-FFF2-40B4-BE49-F238E27FC236}">
                <a16:creationId xmlns:a16="http://schemas.microsoft.com/office/drawing/2014/main" id="{73704C2C-22E1-4F36-B449-34FF484BD32D}"/>
              </a:ext>
            </a:extLst>
          </p:cNvPr>
          <p:cNvPicPr>
            <a:picLocks noChangeAspect="1"/>
          </p:cNvPicPr>
          <p:nvPr/>
        </p:nvPicPr>
        <p:blipFill>
          <a:blip r:embed="rId6"/>
          <a:stretch>
            <a:fillRect/>
          </a:stretch>
        </p:blipFill>
        <p:spPr>
          <a:xfrm>
            <a:off x="8213836" y="2031040"/>
            <a:ext cx="2786617" cy="1255656"/>
          </a:xfrm>
          <a:prstGeom prst="rect">
            <a:avLst/>
          </a:prstGeom>
        </p:spPr>
      </p:pic>
      <p:pic>
        <p:nvPicPr>
          <p:cNvPr id="16" name="Picture 15">
            <a:extLst>
              <a:ext uri="{FF2B5EF4-FFF2-40B4-BE49-F238E27FC236}">
                <a16:creationId xmlns:a16="http://schemas.microsoft.com/office/drawing/2014/main" id="{2C20A360-BD5D-453A-B031-E35D5AA2D2E3}"/>
              </a:ext>
            </a:extLst>
          </p:cNvPr>
          <p:cNvPicPr>
            <a:picLocks noChangeAspect="1"/>
          </p:cNvPicPr>
          <p:nvPr/>
        </p:nvPicPr>
        <p:blipFill>
          <a:blip r:embed="rId7"/>
          <a:stretch>
            <a:fillRect/>
          </a:stretch>
        </p:blipFill>
        <p:spPr>
          <a:xfrm>
            <a:off x="8243111" y="4566330"/>
            <a:ext cx="2786618" cy="1187281"/>
          </a:xfrm>
          <a:prstGeom prst="rect">
            <a:avLst/>
          </a:prstGeom>
        </p:spPr>
      </p:pic>
      <p:pic>
        <p:nvPicPr>
          <p:cNvPr id="18" name="Picture 17">
            <a:extLst>
              <a:ext uri="{FF2B5EF4-FFF2-40B4-BE49-F238E27FC236}">
                <a16:creationId xmlns:a16="http://schemas.microsoft.com/office/drawing/2014/main" id="{CBE59B3D-609D-4682-9767-C44466BB2764}"/>
              </a:ext>
            </a:extLst>
          </p:cNvPr>
          <p:cNvPicPr>
            <a:picLocks noChangeAspect="1"/>
          </p:cNvPicPr>
          <p:nvPr/>
        </p:nvPicPr>
        <p:blipFill>
          <a:blip r:embed="rId8"/>
          <a:stretch>
            <a:fillRect/>
          </a:stretch>
        </p:blipFill>
        <p:spPr>
          <a:xfrm>
            <a:off x="8293911" y="3286696"/>
            <a:ext cx="2451370" cy="1184137"/>
          </a:xfrm>
          <a:prstGeom prst="rect">
            <a:avLst/>
          </a:prstGeom>
        </p:spPr>
      </p:pic>
    </p:spTree>
    <p:extLst>
      <p:ext uri="{BB962C8B-B14F-4D97-AF65-F5344CB8AC3E}">
        <p14:creationId xmlns:p14="http://schemas.microsoft.com/office/powerpoint/2010/main" val="3863700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38AE862-28DB-441C-BA00-4E9FD1691AC9}"/>
              </a:ext>
            </a:extLst>
          </p:cNvPr>
          <p:cNvSpPr/>
          <p:nvPr/>
        </p:nvSpPr>
        <p:spPr>
          <a:xfrm>
            <a:off x="847285" y="2227521"/>
            <a:ext cx="10755942" cy="240295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E4F9BC9-7581-458B-A961-6A8880C3435C}"/>
              </a:ext>
            </a:extLst>
          </p:cNvPr>
          <p:cNvSpPr>
            <a:spLocks noGrp="1"/>
          </p:cNvSpPr>
          <p:nvPr>
            <p:ph idx="1"/>
          </p:nvPr>
        </p:nvSpPr>
        <p:spPr>
          <a:xfrm>
            <a:off x="1067239" y="2734512"/>
            <a:ext cx="10277476" cy="1989471"/>
          </a:xfrm>
        </p:spPr>
        <p:txBody>
          <a:bodyPr>
            <a:noAutofit/>
          </a:bodyPr>
          <a:lstStyle/>
          <a:p>
            <a:pPr marL="0" indent="0" algn="just">
              <a:lnSpc>
                <a:spcPct val="150000"/>
              </a:lnSpc>
              <a:spcBef>
                <a:spcPts val="0"/>
              </a:spcBef>
              <a:buNone/>
            </a:pPr>
            <a:r>
              <a:rPr lang="en-US" dirty="0">
                <a:solidFill>
                  <a:srgbClr val="000000"/>
                </a:solidFill>
                <a:effectLst/>
                <a:latin typeface="Helvetica LT Std Cond" panose="020B0506020202030204" pitchFamily="34" charset="0"/>
                <a:ea typeface="Times New Roman" panose="02020603050405020304" pitchFamily="18" charset="0"/>
              </a:rPr>
              <a:t>Nevada HAND’s affordable apartment communities are coupled with </a:t>
            </a:r>
            <a:r>
              <a:rPr lang="en-US" b="1" dirty="0">
                <a:solidFill>
                  <a:srgbClr val="000000"/>
                </a:solidFill>
                <a:effectLst/>
                <a:latin typeface="Helvetica LT Std Cond" panose="020B0506020202030204" pitchFamily="34" charset="0"/>
                <a:ea typeface="Times New Roman" panose="02020603050405020304" pitchFamily="18" charset="0"/>
              </a:rPr>
              <a:t>life-changing</a:t>
            </a:r>
            <a:r>
              <a:rPr lang="en-US" dirty="0">
                <a:solidFill>
                  <a:srgbClr val="000000"/>
                </a:solidFill>
                <a:effectLst/>
                <a:latin typeface="Helvetica LT Std Cond" panose="020B0506020202030204" pitchFamily="34" charset="0"/>
                <a:ea typeface="Times New Roman" panose="02020603050405020304" pitchFamily="18" charset="0"/>
              </a:rPr>
              <a:t> and </a:t>
            </a:r>
            <a:r>
              <a:rPr lang="en-US" b="1" dirty="0">
                <a:solidFill>
                  <a:srgbClr val="000000"/>
                </a:solidFill>
                <a:effectLst/>
                <a:latin typeface="Helvetica LT Std Cond" panose="020B0506020202030204" pitchFamily="34" charset="0"/>
                <a:ea typeface="Times New Roman" panose="02020603050405020304" pitchFamily="18" charset="0"/>
              </a:rPr>
              <a:t>community-enriching</a:t>
            </a:r>
            <a:r>
              <a:rPr lang="en-US" dirty="0">
                <a:solidFill>
                  <a:srgbClr val="000000"/>
                </a:solidFill>
                <a:effectLst/>
                <a:latin typeface="Helvetica LT Std Cond" panose="020B0506020202030204" pitchFamily="34" charset="0"/>
                <a:ea typeface="Times New Roman" panose="02020603050405020304" pitchFamily="18" charset="0"/>
              </a:rPr>
              <a:t> Resident Services.</a:t>
            </a:r>
          </a:p>
          <a:p>
            <a:pPr marL="0" indent="0" algn="just">
              <a:lnSpc>
                <a:spcPct val="150000"/>
              </a:lnSpc>
              <a:spcBef>
                <a:spcPts val="0"/>
              </a:spcBef>
              <a:buNone/>
            </a:pPr>
            <a:r>
              <a:rPr lang="en-US" sz="3200" dirty="0">
                <a:solidFill>
                  <a:srgbClr val="000000"/>
                </a:solidFill>
                <a:latin typeface="Helvetica LT Std Cond" panose="020B0506020202030204" pitchFamily="34" charset="0"/>
                <a:ea typeface="Times New Roman" panose="02020603050405020304" pitchFamily="18" charset="0"/>
              </a:rPr>
              <a:t>                                      </a:t>
            </a:r>
            <a:endParaRPr lang="en-US" sz="4000" dirty="0">
              <a:solidFill>
                <a:srgbClr val="000000"/>
              </a:solidFill>
              <a:effectLst/>
              <a:latin typeface="Helvetica LT Std Cond" panose="020B0506020202030204" pitchFamily="34" charset="0"/>
              <a:ea typeface="Times New Roman" panose="02020603050405020304" pitchFamily="18" charset="0"/>
            </a:endParaRPr>
          </a:p>
          <a:p>
            <a:pPr marL="0" indent="0" algn="just">
              <a:lnSpc>
                <a:spcPct val="150000"/>
              </a:lnSpc>
              <a:spcBef>
                <a:spcPts val="0"/>
              </a:spcBef>
              <a:buNone/>
            </a:pPr>
            <a:r>
              <a:rPr lang="en-US" sz="2100" dirty="0">
                <a:solidFill>
                  <a:srgbClr val="000000"/>
                </a:solidFill>
                <a:latin typeface="Helvetica LT Std Cond" panose="020B0506020202030204" pitchFamily="34" charset="0"/>
                <a:ea typeface="Calibri" panose="020F0502020204030204" pitchFamily="34" charset="0"/>
              </a:rPr>
              <a:t>								</a:t>
            </a:r>
            <a:endParaRPr lang="en-US" sz="2100" dirty="0">
              <a:effectLst/>
              <a:latin typeface="Helvetica LT Std Cond" panose="020B0506020202030204" pitchFamily="34" charset="0"/>
              <a:ea typeface="Calibri" panose="020F0502020204030204" pitchFamily="34" charset="0"/>
            </a:endParaRPr>
          </a:p>
          <a:p>
            <a:pPr marL="0" indent="0" algn="just">
              <a:lnSpc>
                <a:spcPct val="150000"/>
              </a:lnSpc>
              <a:spcBef>
                <a:spcPts val="0"/>
              </a:spcBef>
              <a:buNone/>
            </a:pPr>
            <a:endParaRPr lang="en-US" sz="1200" b="0" i="0" dirty="0">
              <a:effectLst/>
              <a:latin typeface="Helvetica LT Std Cond" panose="020B0506020202030204" pitchFamily="34" charset="0"/>
            </a:endParaRPr>
          </a:p>
        </p:txBody>
      </p:sp>
    </p:spTree>
    <p:extLst>
      <p:ext uri="{BB962C8B-B14F-4D97-AF65-F5344CB8AC3E}">
        <p14:creationId xmlns:p14="http://schemas.microsoft.com/office/powerpoint/2010/main" val="1617005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9041-E828-4813-88AD-E62E7F6AF08D}"/>
              </a:ext>
            </a:extLst>
          </p:cNvPr>
          <p:cNvSpPr>
            <a:spLocks noGrp="1"/>
          </p:cNvSpPr>
          <p:nvPr>
            <p:ph type="title"/>
          </p:nvPr>
        </p:nvSpPr>
        <p:spPr>
          <a:xfrm>
            <a:off x="6600264" y="556994"/>
            <a:ext cx="5269181" cy="1672499"/>
          </a:xfrm>
        </p:spPr>
        <p:txBody>
          <a:bodyPr>
            <a:normAutofit/>
          </a:bodyPr>
          <a:lstStyle/>
          <a:p>
            <a:r>
              <a:rPr lang="en-US" b="1" dirty="0">
                <a:solidFill>
                  <a:srgbClr val="1D355E"/>
                </a:solidFill>
                <a:latin typeface="Gotham" panose="02000804030000020004" pitchFamily="50" charset="0"/>
              </a:rPr>
              <a:t>Resident Services</a:t>
            </a:r>
          </a:p>
        </p:txBody>
      </p:sp>
      <p:sp>
        <p:nvSpPr>
          <p:cNvPr id="3" name="Content Placeholder 2">
            <a:extLst>
              <a:ext uri="{FF2B5EF4-FFF2-40B4-BE49-F238E27FC236}">
                <a16:creationId xmlns:a16="http://schemas.microsoft.com/office/drawing/2014/main" id="{7E4F9BC9-7581-458B-A961-6A8880C3435C}"/>
              </a:ext>
            </a:extLst>
          </p:cNvPr>
          <p:cNvSpPr>
            <a:spLocks noGrp="1"/>
          </p:cNvSpPr>
          <p:nvPr>
            <p:ph idx="1"/>
          </p:nvPr>
        </p:nvSpPr>
        <p:spPr>
          <a:xfrm>
            <a:off x="6733428" y="2229493"/>
            <a:ext cx="5002851" cy="3694734"/>
          </a:xfrm>
        </p:spPr>
        <p:txBody>
          <a:bodyPr>
            <a:normAutofit/>
          </a:bodyPr>
          <a:lstStyle/>
          <a:p>
            <a:pPr algn="just"/>
            <a:r>
              <a:rPr lang="en-US" sz="2100" dirty="0">
                <a:latin typeface="Helvetica LT Std Cond" panose="020B0506020202030204" pitchFamily="34" charset="0"/>
              </a:rPr>
              <a:t>Nevada HAND’s Resident Services team provide supportive services, programs, and resources to ensure our residents have the tools and opportunities to live well.</a:t>
            </a:r>
          </a:p>
          <a:p>
            <a:pPr algn="just"/>
            <a:r>
              <a:rPr lang="en-US" sz="2100" dirty="0">
                <a:latin typeface="Helvetica LT Std Cond" panose="020B0506020202030204" pitchFamily="34" charset="0"/>
              </a:rPr>
              <a:t>Resident Services works to deliver </a:t>
            </a:r>
            <a:r>
              <a:rPr lang="en-US" sz="2100" b="1" dirty="0">
                <a:solidFill>
                  <a:srgbClr val="B83C26"/>
                </a:solidFill>
                <a:latin typeface="Helvetica LT Std Cond" panose="020B0506020202030204" pitchFamily="34" charset="0"/>
              </a:rPr>
              <a:t>four key pillars</a:t>
            </a:r>
            <a:r>
              <a:rPr lang="en-US" sz="2100" dirty="0">
                <a:latin typeface="Helvetica LT Std Cond" panose="020B0506020202030204" pitchFamily="34" charset="0"/>
              </a:rPr>
              <a:t> that propel social and economic stability: </a:t>
            </a:r>
          </a:p>
          <a:p>
            <a:pPr marL="914400" lvl="1" indent="-457200" algn="just">
              <a:buFont typeface="+mj-lt"/>
              <a:buAutoNum type="arabicPeriod"/>
            </a:pPr>
            <a:r>
              <a:rPr lang="en-US" sz="1700" b="1" dirty="0">
                <a:solidFill>
                  <a:srgbClr val="B83C26"/>
                </a:solidFill>
                <a:latin typeface="Helvetica LT Std Cond" panose="020B0506020202030204" pitchFamily="34" charset="0"/>
              </a:rPr>
              <a:t>Education</a:t>
            </a:r>
          </a:p>
          <a:p>
            <a:pPr marL="914400" lvl="1" indent="-457200" algn="just">
              <a:buFont typeface="+mj-lt"/>
              <a:buAutoNum type="arabicPeriod"/>
            </a:pPr>
            <a:r>
              <a:rPr lang="en-US" sz="1700" b="1" dirty="0">
                <a:solidFill>
                  <a:srgbClr val="B83C26"/>
                </a:solidFill>
                <a:latin typeface="Helvetica LT Std Cond" panose="020B0506020202030204" pitchFamily="34" charset="0"/>
              </a:rPr>
              <a:t>Health &amp; Wellness</a:t>
            </a:r>
          </a:p>
          <a:p>
            <a:pPr marL="914400" lvl="1" indent="-457200" algn="just">
              <a:buFont typeface="+mj-lt"/>
              <a:buAutoNum type="arabicPeriod"/>
            </a:pPr>
            <a:r>
              <a:rPr lang="en-US" sz="1700" b="1" dirty="0">
                <a:solidFill>
                  <a:srgbClr val="B83C26"/>
                </a:solidFill>
                <a:latin typeface="Helvetica LT Std Cond" panose="020B0506020202030204" pitchFamily="34" charset="0"/>
              </a:rPr>
              <a:t>Economic Stability</a:t>
            </a:r>
          </a:p>
          <a:p>
            <a:pPr marL="914400" lvl="1" indent="-457200" algn="just">
              <a:buFont typeface="+mj-lt"/>
              <a:buAutoNum type="arabicPeriod"/>
            </a:pPr>
            <a:r>
              <a:rPr lang="en-US" sz="1700" b="1" dirty="0">
                <a:solidFill>
                  <a:srgbClr val="B83C26"/>
                </a:solidFill>
                <a:latin typeface="Helvetica LT Std Cond" panose="020B0506020202030204" pitchFamily="34" charset="0"/>
              </a:rPr>
              <a:t>Engagement </a:t>
            </a:r>
          </a:p>
        </p:txBody>
      </p:sp>
      <p:pic>
        <p:nvPicPr>
          <p:cNvPr id="9" name="Picture 8" descr="A picture containing person, sitting, person, person&#10;&#10;Description automatically generated">
            <a:extLst>
              <a:ext uri="{FF2B5EF4-FFF2-40B4-BE49-F238E27FC236}">
                <a16:creationId xmlns:a16="http://schemas.microsoft.com/office/drawing/2014/main" id="{920EC761-1A48-4221-8CCE-AE1C06513E99}"/>
              </a:ext>
            </a:extLst>
          </p:cNvPr>
          <p:cNvPicPr>
            <a:picLocks noChangeAspect="1"/>
          </p:cNvPicPr>
          <p:nvPr/>
        </p:nvPicPr>
        <p:blipFill rotWithShape="1">
          <a:blip r:embed="rId4">
            <a:extLst>
              <a:ext uri="{28A0092B-C50C-407E-A947-70E740481C1C}">
                <a14:useLocalDpi xmlns:a14="http://schemas.microsoft.com/office/drawing/2010/main" val="0"/>
              </a:ext>
            </a:extLst>
          </a:blip>
          <a:srcRect l="14580" t="647" r="25338" b="-647"/>
          <a:stretch/>
        </p:blipFill>
        <p:spPr>
          <a:xfrm>
            <a:off x="-74557" y="-39757"/>
            <a:ext cx="3156402" cy="3506664"/>
          </a:xfrm>
          <a:prstGeom prst="rect">
            <a:avLst/>
          </a:prstGeom>
        </p:spPr>
      </p:pic>
      <p:pic>
        <p:nvPicPr>
          <p:cNvPr id="7" name="Picture 6" descr="A person smiling at the camera&#10;&#10;Description automatically generated">
            <a:extLst>
              <a:ext uri="{FF2B5EF4-FFF2-40B4-BE49-F238E27FC236}">
                <a16:creationId xmlns:a16="http://schemas.microsoft.com/office/drawing/2014/main" id="{948AFE67-27DF-4301-9813-36F0CA209C34}"/>
              </a:ext>
            </a:extLst>
          </p:cNvPr>
          <p:cNvPicPr>
            <a:picLocks noChangeAspect="1"/>
          </p:cNvPicPr>
          <p:nvPr/>
        </p:nvPicPr>
        <p:blipFill rotWithShape="1">
          <a:blip r:embed="rId5">
            <a:extLst>
              <a:ext uri="{28A0092B-C50C-407E-A947-70E740481C1C}">
                <a14:useLocalDpi xmlns:a14="http://schemas.microsoft.com/office/drawing/2010/main" val="0"/>
              </a:ext>
            </a:extLst>
          </a:blip>
          <a:srcRect l="23858" r="16359"/>
          <a:stretch/>
        </p:blipFill>
        <p:spPr>
          <a:xfrm>
            <a:off x="3082792" y="-22184"/>
            <a:ext cx="3106364" cy="3468348"/>
          </a:xfrm>
          <a:prstGeom prst="rect">
            <a:avLst/>
          </a:prstGeom>
        </p:spPr>
      </p:pic>
      <p:pic>
        <p:nvPicPr>
          <p:cNvPr id="5" name="Picture 4" descr="A picture containing indoor, person, toy, child&#10;&#10;Description automatically generated">
            <a:extLst>
              <a:ext uri="{FF2B5EF4-FFF2-40B4-BE49-F238E27FC236}">
                <a16:creationId xmlns:a16="http://schemas.microsoft.com/office/drawing/2014/main" id="{95086627-5BF9-4F4A-A1FA-077D1DC21B1E}"/>
              </a:ext>
            </a:extLst>
          </p:cNvPr>
          <p:cNvPicPr>
            <a:picLocks noChangeAspect="1"/>
          </p:cNvPicPr>
          <p:nvPr/>
        </p:nvPicPr>
        <p:blipFill rotWithShape="1">
          <a:blip r:embed="rId6">
            <a:extLst>
              <a:ext uri="{28A0092B-C50C-407E-A947-70E740481C1C}">
                <a14:useLocalDpi xmlns:a14="http://schemas.microsoft.com/office/drawing/2010/main" val="0"/>
              </a:ext>
            </a:extLst>
          </a:blip>
          <a:srcRect l="75" r="-73" b="19162"/>
          <a:stretch/>
        </p:blipFill>
        <p:spPr>
          <a:xfrm>
            <a:off x="-165590" y="3429001"/>
            <a:ext cx="6354746" cy="3429000"/>
          </a:xfrm>
          <a:prstGeom prst="rect">
            <a:avLst/>
          </a:prstGeom>
        </p:spPr>
      </p:pic>
    </p:spTree>
    <p:extLst>
      <p:ext uri="{BB962C8B-B14F-4D97-AF65-F5344CB8AC3E}">
        <p14:creationId xmlns:p14="http://schemas.microsoft.com/office/powerpoint/2010/main" val="815849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C0BD73-6CAA-4CA8-9AF7-B6BA4B2319D6}"/>
              </a:ext>
            </a:extLst>
          </p:cNvPr>
          <p:cNvPicPr>
            <a:picLocks noChangeAspect="1"/>
          </p:cNvPicPr>
          <p:nvPr/>
        </p:nvPicPr>
        <p:blipFill rotWithShape="1">
          <a:blip r:embed="rId4"/>
          <a:srcRect t="1784" b="2763"/>
          <a:stretch/>
        </p:blipFill>
        <p:spPr>
          <a:xfrm>
            <a:off x="2203165" y="163282"/>
            <a:ext cx="7785669" cy="6235439"/>
          </a:xfrm>
          <a:prstGeom prst="rect">
            <a:avLst/>
          </a:prstGeom>
          <a:ln>
            <a:solidFill>
              <a:schemeClr val="tx1"/>
            </a:solidFill>
          </a:ln>
        </p:spPr>
      </p:pic>
    </p:spTree>
    <p:extLst>
      <p:ext uri="{BB962C8B-B14F-4D97-AF65-F5344CB8AC3E}">
        <p14:creationId xmlns:p14="http://schemas.microsoft.com/office/powerpoint/2010/main" val="679949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9041-E828-4813-88AD-E62E7F6AF08D}"/>
              </a:ext>
            </a:extLst>
          </p:cNvPr>
          <p:cNvSpPr>
            <a:spLocks noGrp="1"/>
          </p:cNvSpPr>
          <p:nvPr>
            <p:ph type="title"/>
          </p:nvPr>
        </p:nvSpPr>
        <p:spPr/>
        <p:txBody>
          <a:bodyPr/>
          <a:lstStyle/>
          <a:p>
            <a:r>
              <a:rPr lang="en-US">
                <a:solidFill>
                  <a:srgbClr val="1D355E"/>
                </a:solidFill>
                <a:latin typeface="Gotham" panose="02000804030000020004" pitchFamily="50" charset="0"/>
              </a:rPr>
              <a:t>Community Partners</a:t>
            </a:r>
          </a:p>
        </p:txBody>
      </p:sp>
      <p:pic>
        <p:nvPicPr>
          <p:cNvPr id="7" name="Picture 6">
            <a:extLst>
              <a:ext uri="{FF2B5EF4-FFF2-40B4-BE49-F238E27FC236}">
                <a16:creationId xmlns:a16="http://schemas.microsoft.com/office/drawing/2014/main" id="{2BAEBF18-4241-4ADC-8CA9-FB60B5E1217B}"/>
              </a:ext>
            </a:extLst>
          </p:cNvPr>
          <p:cNvPicPr>
            <a:picLocks noChangeAspect="1"/>
          </p:cNvPicPr>
          <p:nvPr/>
        </p:nvPicPr>
        <p:blipFill>
          <a:blip r:embed="rId4"/>
          <a:stretch>
            <a:fillRect/>
          </a:stretch>
        </p:blipFill>
        <p:spPr>
          <a:xfrm>
            <a:off x="1781762" y="2765920"/>
            <a:ext cx="1765946" cy="1763972"/>
          </a:xfrm>
          <a:prstGeom prst="rect">
            <a:avLst/>
          </a:prstGeom>
        </p:spPr>
      </p:pic>
      <p:pic>
        <p:nvPicPr>
          <p:cNvPr id="9" name="Picture 8">
            <a:extLst>
              <a:ext uri="{FF2B5EF4-FFF2-40B4-BE49-F238E27FC236}">
                <a16:creationId xmlns:a16="http://schemas.microsoft.com/office/drawing/2014/main" id="{87249C21-3922-48DA-9073-9852AC86A8EE}"/>
              </a:ext>
            </a:extLst>
          </p:cNvPr>
          <p:cNvPicPr>
            <a:picLocks noChangeAspect="1"/>
          </p:cNvPicPr>
          <p:nvPr/>
        </p:nvPicPr>
        <p:blipFill>
          <a:blip r:embed="rId5"/>
          <a:stretch>
            <a:fillRect/>
          </a:stretch>
        </p:blipFill>
        <p:spPr>
          <a:xfrm>
            <a:off x="4222188" y="3279676"/>
            <a:ext cx="1609730" cy="907842"/>
          </a:xfrm>
          <a:prstGeom prst="rect">
            <a:avLst/>
          </a:prstGeom>
        </p:spPr>
      </p:pic>
      <p:pic>
        <p:nvPicPr>
          <p:cNvPr id="11" name="Picture 10">
            <a:extLst>
              <a:ext uri="{FF2B5EF4-FFF2-40B4-BE49-F238E27FC236}">
                <a16:creationId xmlns:a16="http://schemas.microsoft.com/office/drawing/2014/main" id="{5F815209-0563-44E9-8E96-CB85E3B2EC65}"/>
              </a:ext>
            </a:extLst>
          </p:cNvPr>
          <p:cNvPicPr>
            <a:picLocks noChangeAspect="1"/>
          </p:cNvPicPr>
          <p:nvPr/>
        </p:nvPicPr>
        <p:blipFill>
          <a:blip r:embed="rId6"/>
          <a:stretch>
            <a:fillRect/>
          </a:stretch>
        </p:blipFill>
        <p:spPr>
          <a:xfrm>
            <a:off x="2832882" y="1850082"/>
            <a:ext cx="2137893" cy="985736"/>
          </a:xfrm>
          <a:prstGeom prst="rect">
            <a:avLst/>
          </a:prstGeom>
        </p:spPr>
      </p:pic>
      <p:pic>
        <p:nvPicPr>
          <p:cNvPr id="13" name="Picture 12">
            <a:extLst>
              <a:ext uri="{FF2B5EF4-FFF2-40B4-BE49-F238E27FC236}">
                <a16:creationId xmlns:a16="http://schemas.microsoft.com/office/drawing/2014/main" id="{8C6E8D44-E86B-4CC3-91DA-FEE108053A29}"/>
              </a:ext>
            </a:extLst>
          </p:cNvPr>
          <p:cNvPicPr>
            <a:picLocks noChangeAspect="1"/>
          </p:cNvPicPr>
          <p:nvPr/>
        </p:nvPicPr>
        <p:blipFill>
          <a:blip r:embed="rId7"/>
          <a:stretch>
            <a:fillRect/>
          </a:stretch>
        </p:blipFill>
        <p:spPr>
          <a:xfrm>
            <a:off x="839536" y="1850081"/>
            <a:ext cx="1642575" cy="985737"/>
          </a:xfrm>
          <a:prstGeom prst="rect">
            <a:avLst/>
          </a:prstGeom>
        </p:spPr>
      </p:pic>
      <p:pic>
        <p:nvPicPr>
          <p:cNvPr id="15" name="Picture 14">
            <a:extLst>
              <a:ext uri="{FF2B5EF4-FFF2-40B4-BE49-F238E27FC236}">
                <a16:creationId xmlns:a16="http://schemas.microsoft.com/office/drawing/2014/main" id="{303580AF-2A6A-454A-8BF9-4EE22AC62B1D}"/>
              </a:ext>
            </a:extLst>
          </p:cNvPr>
          <p:cNvPicPr>
            <a:picLocks noChangeAspect="1"/>
          </p:cNvPicPr>
          <p:nvPr/>
        </p:nvPicPr>
        <p:blipFill>
          <a:blip r:embed="rId8"/>
          <a:stretch>
            <a:fillRect/>
          </a:stretch>
        </p:blipFill>
        <p:spPr>
          <a:xfrm>
            <a:off x="10454516" y="3378748"/>
            <a:ext cx="1082705" cy="899999"/>
          </a:xfrm>
          <a:prstGeom prst="rect">
            <a:avLst/>
          </a:prstGeom>
        </p:spPr>
      </p:pic>
      <p:pic>
        <p:nvPicPr>
          <p:cNvPr id="3074" name="Picture 2">
            <a:extLst>
              <a:ext uri="{FF2B5EF4-FFF2-40B4-BE49-F238E27FC236}">
                <a16:creationId xmlns:a16="http://schemas.microsoft.com/office/drawing/2014/main" id="{FE79BA52-146C-4619-B774-9E8CAE0B4F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9278" y="1779840"/>
            <a:ext cx="2103952" cy="11344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486ADD3-CC49-4CC4-842B-F8EF896E96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19298" y="4647573"/>
            <a:ext cx="1765060" cy="5146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EF6151B-5110-46A8-8B5E-0313AF4005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3117" y="1815180"/>
            <a:ext cx="2083741" cy="108949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East Valley Family Services logo">
            <a:extLst>
              <a:ext uri="{FF2B5EF4-FFF2-40B4-BE49-F238E27FC236}">
                <a16:creationId xmlns:a16="http://schemas.microsoft.com/office/drawing/2014/main" id="{E50270C4-E05E-4927-9504-BDE2E7FEE78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47479" y="3565440"/>
            <a:ext cx="2240924" cy="52661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United Way of Southern Nevada logo">
            <a:extLst>
              <a:ext uri="{FF2B5EF4-FFF2-40B4-BE49-F238E27FC236}">
                <a16:creationId xmlns:a16="http://schemas.microsoft.com/office/drawing/2014/main" id="{BAB7017B-D4DF-483D-ACF2-2DA84A688B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65622" y="4427005"/>
            <a:ext cx="1451268" cy="109349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ope Link Logo">
            <a:extLst>
              <a:ext uri="{FF2B5EF4-FFF2-40B4-BE49-F238E27FC236}">
                <a16:creationId xmlns:a16="http://schemas.microsoft.com/office/drawing/2014/main" id="{F1D7E94F-5523-4BA6-85D9-44D4F918845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6448" t="31617" r="26489" b="29823"/>
          <a:stretch/>
        </p:blipFill>
        <p:spPr bwMode="auto">
          <a:xfrm>
            <a:off x="6310156" y="3305847"/>
            <a:ext cx="1351356" cy="8555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Economic Opportunity Board logo">
            <a:extLst>
              <a:ext uri="{FF2B5EF4-FFF2-40B4-BE49-F238E27FC236}">
                <a16:creationId xmlns:a16="http://schemas.microsoft.com/office/drawing/2014/main" id="{D2C01088-6039-4D4A-BADE-460EC5F77C3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05616" y="4752817"/>
            <a:ext cx="3231520" cy="526618"/>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Southern Nevada Regional Housing Authority logo">
            <a:extLst>
              <a:ext uri="{FF2B5EF4-FFF2-40B4-BE49-F238E27FC236}">
                <a16:creationId xmlns:a16="http://schemas.microsoft.com/office/drawing/2014/main" id="{CB304D80-B537-4542-876A-19A4815D71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62457" y="4518925"/>
            <a:ext cx="1765060" cy="736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715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9852-3940-4878-A455-420B338AC59F}"/>
              </a:ext>
            </a:extLst>
          </p:cNvPr>
          <p:cNvSpPr>
            <a:spLocks noGrp="1"/>
          </p:cNvSpPr>
          <p:nvPr>
            <p:ph type="title"/>
          </p:nvPr>
        </p:nvSpPr>
        <p:spPr/>
        <p:txBody>
          <a:bodyPr>
            <a:normAutofit/>
          </a:bodyPr>
          <a:lstStyle/>
          <a:p>
            <a:pPr algn="ctr"/>
            <a:r>
              <a:rPr lang="en-US" sz="7200">
                <a:solidFill>
                  <a:schemeClr val="bg1"/>
                </a:solidFill>
                <a:latin typeface="Gotham"/>
              </a:rPr>
              <a:t> Introductions</a:t>
            </a:r>
            <a:endParaRPr lang="en-US">
              <a:cs typeface="Calibri Light" panose="020F0302020204030204"/>
            </a:endParaRPr>
          </a:p>
        </p:txBody>
      </p:sp>
      <p:sp>
        <p:nvSpPr>
          <p:cNvPr id="8" name="TextBox 7">
            <a:extLst>
              <a:ext uri="{FF2B5EF4-FFF2-40B4-BE49-F238E27FC236}">
                <a16:creationId xmlns:a16="http://schemas.microsoft.com/office/drawing/2014/main" id="{9815CACF-036D-4D54-B3F1-3F949110994F}"/>
              </a:ext>
            </a:extLst>
          </p:cNvPr>
          <p:cNvSpPr txBox="1"/>
          <p:nvPr/>
        </p:nvSpPr>
        <p:spPr>
          <a:xfrm>
            <a:off x="7129860" y="2940738"/>
            <a:ext cx="4943606" cy="954107"/>
          </a:xfrm>
          <a:prstGeom prst="rect">
            <a:avLst/>
          </a:prstGeom>
          <a:noFill/>
        </p:spPr>
        <p:txBody>
          <a:bodyPr wrap="square" rtlCol="0">
            <a:spAutoFit/>
          </a:bodyPr>
          <a:lstStyle/>
          <a:p>
            <a:r>
              <a:rPr lang="en-US" sz="2400" dirty="0">
                <a:solidFill>
                  <a:schemeClr val="bg1"/>
                </a:solidFill>
                <a:latin typeface="Gotham" panose="02000804030000020004" pitchFamily="50" charset="0"/>
              </a:rPr>
              <a:t>Waldon “Wally” Swenson</a:t>
            </a:r>
          </a:p>
          <a:p>
            <a:r>
              <a:rPr lang="en-US" sz="1600" dirty="0">
                <a:solidFill>
                  <a:schemeClr val="bg1"/>
                </a:solidFill>
                <a:latin typeface="Gotham" panose="02000804030000020004" pitchFamily="50" charset="0"/>
              </a:rPr>
              <a:t>Vice President of Corporate Affairs</a:t>
            </a:r>
          </a:p>
          <a:p>
            <a:endParaRPr lang="en-US" sz="1600" dirty="0">
              <a:solidFill>
                <a:schemeClr val="bg1"/>
              </a:solidFill>
              <a:latin typeface="Gotham" panose="02000804030000020004" pitchFamily="50" charset="0"/>
            </a:endParaRPr>
          </a:p>
        </p:txBody>
      </p:sp>
      <p:pic>
        <p:nvPicPr>
          <p:cNvPr id="10" name="Picture 9" descr="A picture containing person, person, window, wearing&#10;&#10;Description automatically generated">
            <a:extLst>
              <a:ext uri="{FF2B5EF4-FFF2-40B4-BE49-F238E27FC236}">
                <a16:creationId xmlns:a16="http://schemas.microsoft.com/office/drawing/2014/main" id="{F96D0468-32DD-43F9-9102-F88580B7D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678" y="2044646"/>
            <a:ext cx="1830859" cy="2746289"/>
          </a:xfrm>
          <a:prstGeom prst="rect">
            <a:avLst/>
          </a:prstGeom>
        </p:spPr>
      </p:pic>
    </p:spTree>
    <p:extLst>
      <p:ext uri="{BB962C8B-B14F-4D97-AF65-F5344CB8AC3E}">
        <p14:creationId xmlns:p14="http://schemas.microsoft.com/office/powerpoint/2010/main" val="854344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38AE862-28DB-441C-BA00-4E9FD1691AC9}"/>
              </a:ext>
            </a:extLst>
          </p:cNvPr>
          <p:cNvSpPr/>
          <p:nvPr/>
        </p:nvSpPr>
        <p:spPr>
          <a:xfrm>
            <a:off x="695323" y="2091040"/>
            <a:ext cx="10755942" cy="240295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E4F9BC9-7581-458B-A961-6A8880C3435C}"/>
              </a:ext>
            </a:extLst>
          </p:cNvPr>
          <p:cNvSpPr>
            <a:spLocks noGrp="1"/>
          </p:cNvSpPr>
          <p:nvPr>
            <p:ph idx="1"/>
          </p:nvPr>
        </p:nvSpPr>
        <p:spPr>
          <a:xfrm>
            <a:off x="957262" y="2311432"/>
            <a:ext cx="10277476" cy="1989471"/>
          </a:xfrm>
        </p:spPr>
        <p:txBody>
          <a:bodyPr>
            <a:noAutofit/>
          </a:bodyPr>
          <a:lstStyle/>
          <a:p>
            <a:pPr marL="0" indent="0" algn="just">
              <a:lnSpc>
                <a:spcPct val="150000"/>
              </a:lnSpc>
              <a:spcBef>
                <a:spcPts val="0"/>
              </a:spcBef>
              <a:buNone/>
            </a:pPr>
            <a:r>
              <a:rPr lang="en-US" sz="4000">
                <a:solidFill>
                  <a:srgbClr val="000000"/>
                </a:solidFill>
                <a:effectLst/>
                <a:latin typeface="Helvetica LT Std Cond" panose="020B0506020202030204" pitchFamily="34" charset="0"/>
                <a:ea typeface="Times New Roman" panose="02020603050405020304" pitchFamily="18" charset="0"/>
              </a:rPr>
              <a:t>Access to </a:t>
            </a:r>
            <a:r>
              <a:rPr lang="en-US" sz="4000" b="1">
                <a:solidFill>
                  <a:srgbClr val="000000"/>
                </a:solidFill>
                <a:effectLst/>
                <a:latin typeface="Helvetica LT Std Cond" panose="020B0506020202030204" pitchFamily="34" charset="0"/>
                <a:ea typeface="Times New Roman" panose="02020603050405020304" pitchFamily="18" charset="0"/>
              </a:rPr>
              <a:t>quality </a:t>
            </a:r>
            <a:r>
              <a:rPr lang="en-US" sz="4000">
                <a:solidFill>
                  <a:srgbClr val="000000"/>
                </a:solidFill>
                <a:effectLst/>
                <a:latin typeface="Helvetica LT Std Cond" panose="020B0506020202030204" pitchFamily="34" charset="0"/>
                <a:ea typeface="Times New Roman" panose="02020603050405020304" pitchFamily="18" charset="0"/>
              </a:rPr>
              <a:t>affordable housing is a key element of a </a:t>
            </a:r>
            <a:r>
              <a:rPr lang="en-US" sz="4000" b="1">
                <a:solidFill>
                  <a:srgbClr val="000000"/>
                </a:solidFill>
                <a:effectLst/>
                <a:latin typeface="Helvetica LT Std Cond" panose="020B0506020202030204" pitchFamily="34" charset="0"/>
                <a:ea typeface="Times New Roman" panose="02020603050405020304" pitchFamily="18" charset="0"/>
              </a:rPr>
              <a:t>strong</a:t>
            </a:r>
            <a:r>
              <a:rPr lang="en-US" sz="4000">
                <a:solidFill>
                  <a:srgbClr val="000000"/>
                </a:solidFill>
                <a:effectLst/>
                <a:latin typeface="Helvetica LT Std Cond" panose="020B0506020202030204" pitchFamily="34" charset="0"/>
                <a:ea typeface="Times New Roman" panose="02020603050405020304" pitchFamily="18" charset="0"/>
              </a:rPr>
              <a:t> and </a:t>
            </a:r>
            <a:r>
              <a:rPr lang="en-US" sz="4000" b="1">
                <a:solidFill>
                  <a:srgbClr val="000000"/>
                </a:solidFill>
                <a:effectLst/>
                <a:latin typeface="Helvetica LT Std Cond" panose="020B0506020202030204" pitchFamily="34" charset="0"/>
                <a:ea typeface="Times New Roman" panose="02020603050405020304" pitchFamily="18" charset="0"/>
              </a:rPr>
              <a:t>secure</a:t>
            </a:r>
            <a:r>
              <a:rPr lang="en-US" sz="4000">
                <a:solidFill>
                  <a:srgbClr val="000000"/>
                </a:solidFill>
                <a:effectLst/>
                <a:latin typeface="Helvetica LT Std Cond" panose="020B0506020202030204" pitchFamily="34" charset="0"/>
                <a:ea typeface="Times New Roman" panose="02020603050405020304" pitchFamily="18" charset="0"/>
              </a:rPr>
              <a:t> Nevada.  </a:t>
            </a:r>
          </a:p>
          <a:p>
            <a:pPr marL="0" indent="0" algn="just">
              <a:lnSpc>
                <a:spcPct val="150000"/>
              </a:lnSpc>
              <a:spcBef>
                <a:spcPts val="0"/>
              </a:spcBef>
              <a:buNone/>
            </a:pPr>
            <a:r>
              <a:rPr lang="en-US" sz="3200">
                <a:solidFill>
                  <a:srgbClr val="000000"/>
                </a:solidFill>
                <a:latin typeface="Helvetica LT Std Cond" panose="020B0506020202030204" pitchFamily="34" charset="0"/>
                <a:ea typeface="Times New Roman" panose="02020603050405020304" pitchFamily="18" charset="0"/>
              </a:rPr>
              <a:t>                                      </a:t>
            </a:r>
            <a:endParaRPr lang="en-US" sz="4000">
              <a:solidFill>
                <a:srgbClr val="000000"/>
              </a:solidFill>
              <a:effectLst/>
              <a:latin typeface="Helvetica LT Std Cond" panose="020B0506020202030204" pitchFamily="34" charset="0"/>
              <a:ea typeface="Times New Roman" panose="02020603050405020304" pitchFamily="18" charset="0"/>
            </a:endParaRPr>
          </a:p>
          <a:p>
            <a:pPr marL="0" indent="0" algn="just">
              <a:lnSpc>
                <a:spcPct val="150000"/>
              </a:lnSpc>
              <a:spcBef>
                <a:spcPts val="0"/>
              </a:spcBef>
              <a:buNone/>
            </a:pPr>
            <a:r>
              <a:rPr lang="en-US" sz="2100">
                <a:solidFill>
                  <a:srgbClr val="000000"/>
                </a:solidFill>
                <a:latin typeface="Helvetica LT Std Cond" panose="020B0506020202030204" pitchFamily="34" charset="0"/>
                <a:ea typeface="Calibri" panose="020F0502020204030204" pitchFamily="34" charset="0"/>
              </a:rPr>
              <a:t>								</a:t>
            </a:r>
            <a:endParaRPr lang="en-US" sz="2100">
              <a:effectLst/>
              <a:latin typeface="Helvetica LT Std Cond" panose="020B0506020202030204" pitchFamily="34" charset="0"/>
              <a:ea typeface="Calibri" panose="020F0502020204030204" pitchFamily="34" charset="0"/>
            </a:endParaRPr>
          </a:p>
          <a:p>
            <a:pPr marL="0" indent="0" algn="just">
              <a:lnSpc>
                <a:spcPct val="150000"/>
              </a:lnSpc>
              <a:spcBef>
                <a:spcPts val="0"/>
              </a:spcBef>
              <a:buNone/>
            </a:pPr>
            <a:endParaRPr lang="en-US" sz="1200" b="0" i="0">
              <a:effectLst/>
              <a:latin typeface="Helvetica LT Std Cond" panose="020B0506020202030204" pitchFamily="34" charset="0"/>
            </a:endParaRPr>
          </a:p>
        </p:txBody>
      </p:sp>
    </p:spTree>
    <p:extLst>
      <p:ext uri="{BB962C8B-B14F-4D97-AF65-F5344CB8AC3E}">
        <p14:creationId xmlns:p14="http://schemas.microsoft.com/office/powerpoint/2010/main" val="3840877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9041-E828-4813-88AD-E62E7F6AF08D}"/>
              </a:ext>
            </a:extLst>
          </p:cNvPr>
          <p:cNvSpPr>
            <a:spLocks noGrp="1"/>
          </p:cNvSpPr>
          <p:nvPr>
            <p:ph type="title"/>
          </p:nvPr>
        </p:nvSpPr>
        <p:spPr>
          <a:xfrm>
            <a:off x="695323" y="521759"/>
            <a:ext cx="10373169" cy="1135737"/>
          </a:xfrm>
        </p:spPr>
        <p:txBody>
          <a:bodyPr>
            <a:normAutofit/>
          </a:bodyPr>
          <a:lstStyle/>
          <a:p>
            <a:r>
              <a:rPr lang="en-US" b="1" dirty="0">
                <a:solidFill>
                  <a:srgbClr val="1D355E"/>
                </a:solidFill>
                <a:latin typeface="Gotham" panose="02000804030000020004" pitchFamily="50" charset="0"/>
              </a:rPr>
              <a:t>What is Affordable Housing?</a:t>
            </a:r>
          </a:p>
        </p:txBody>
      </p:sp>
      <p:sp>
        <p:nvSpPr>
          <p:cNvPr id="6" name="Rectangle: Rounded Corners 5">
            <a:extLst>
              <a:ext uri="{FF2B5EF4-FFF2-40B4-BE49-F238E27FC236}">
                <a16:creationId xmlns:a16="http://schemas.microsoft.com/office/drawing/2014/main" id="{838AE862-28DB-441C-BA00-4E9FD1691AC9}"/>
              </a:ext>
            </a:extLst>
          </p:cNvPr>
          <p:cNvSpPr/>
          <p:nvPr/>
        </p:nvSpPr>
        <p:spPr>
          <a:xfrm>
            <a:off x="718029" y="1962296"/>
            <a:ext cx="10755942" cy="362570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4F9BC9-7581-458B-A961-6A8880C3435C}"/>
              </a:ext>
            </a:extLst>
          </p:cNvPr>
          <p:cNvSpPr>
            <a:spLocks noGrp="1"/>
          </p:cNvSpPr>
          <p:nvPr>
            <p:ph idx="1"/>
          </p:nvPr>
        </p:nvSpPr>
        <p:spPr>
          <a:xfrm>
            <a:off x="957262" y="2293797"/>
            <a:ext cx="10277476" cy="1989471"/>
          </a:xfrm>
        </p:spPr>
        <p:txBody>
          <a:bodyPr>
            <a:noAutofit/>
          </a:bodyPr>
          <a:lstStyle/>
          <a:p>
            <a:pPr marL="0" indent="0" algn="just">
              <a:lnSpc>
                <a:spcPct val="150000"/>
              </a:lnSpc>
              <a:spcBef>
                <a:spcPts val="0"/>
              </a:spcBef>
              <a:buNone/>
            </a:pPr>
            <a:r>
              <a:rPr lang="en-US" sz="2100" dirty="0">
                <a:solidFill>
                  <a:srgbClr val="000000"/>
                </a:solidFill>
                <a:effectLst/>
                <a:latin typeface="Helvetica LT Std Cond" panose="020B0506020202030204" pitchFamily="34" charset="0"/>
                <a:ea typeface="Times New Roman" panose="02020603050405020304" pitchFamily="18" charset="0"/>
              </a:rPr>
              <a:t>According to the federal government, housing is affordable when rent or mortgage payments (principal, interest, taxes, insurance) plus utilities are </a:t>
            </a:r>
            <a:r>
              <a:rPr lang="en-US" sz="2100" b="1" dirty="0">
                <a:solidFill>
                  <a:srgbClr val="000000"/>
                </a:solidFill>
                <a:effectLst/>
                <a:latin typeface="Helvetica LT Std Cond" panose="020B0506020202030204" pitchFamily="34" charset="0"/>
                <a:ea typeface="Times New Roman" panose="02020603050405020304" pitchFamily="18" charset="0"/>
              </a:rPr>
              <a:t>no more than 30% of the occupant's monthly income</a:t>
            </a:r>
            <a:r>
              <a:rPr lang="en-US" sz="2100" dirty="0">
                <a:solidFill>
                  <a:srgbClr val="000000"/>
                </a:solidFill>
                <a:effectLst/>
                <a:latin typeface="Helvetica LT Std Cond" panose="020B0506020202030204" pitchFamily="34" charset="0"/>
                <a:ea typeface="Times New Roman" panose="02020603050405020304" pitchFamily="18" charset="0"/>
              </a:rPr>
              <a:t>. Regardless of income, policymakers consider households contributing more than 30% of their income towards housing as cost-burdened. </a:t>
            </a:r>
          </a:p>
          <a:p>
            <a:pPr marL="0" indent="0" algn="just">
              <a:lnSpc>
                <a:spcPct val="150000"/>
              </a:lnSpc>
              <a:spcBef>
                <a:spcPts val="0"/>
              </a:spcBef>
              <a:buNone/>
            </a:pPr>
            <a:r>
              <a:rPr lang="en-US" sz="2100" dirty="0">
                <a:solidFill>
                  <a:srgbClr val="000000"/>
                </a:solidFill>
                <a:latin typeface="Helvetica LT Std Cond" panose="020B0506020202030204" pitchFamily="34" charset="0"/>
                <a:ea typeface="Times New Roman" panose="02020603050405020304" pitchFamily="18" charset="0"/>
              </a:rPr>
              <a:t>In Nevada, renters making up to 120% of the area median income (AMI) are eligible for affordable housing.</a:t>
            </a:r>
            <a:endParaRPr lang="en-US" sz="2100" dirty="0">
              <a:solidFill>
                <a:srgbClr val="000000"/>
              </a:solidFill>
              <a:effectLst/>
              <a:latin typeface="Helvetica LT Std Cond" panose="020B0506020202030204" pitchFamily="34" charset="0"/>
              <a:ea typeface="Times New Roman" panose="02020603050405020304" pitchFamily="18" charset="0"/>
            </a:endParaRPr>
          </a:p>
          <a:p>
            <a:pPr marL="0" indent="0" algn="just">
              <a:lnSpc>
                <a:spcPct val="150000"/>
              </a:lnSpc>
              <a:spcBef>
                <a:spcPts val="0"/>
              </a:spcBef>
              <a:buNone/>
            </a:pPr>
            <a:endParaRPr lang="en-US" sz="2100" dirty="0">
              <a:effectLst/>
              <a:latin typeface="Helvetica LT Std Cond" panose="020B0506020202030204" pitchFamily="34" charset="0"/>
              <a:ea typeface="Calibri" panose="020F0502020204030204" pitchFamily="34" charset="0"/>
            </a:endParaRPr>
          </a:p>
          <a:p>
            <a:pPr marL="0" indent="0" algn="just">
              <a:lnSpc>
                <a:spcPct val="150000"/>
              </a:lnSpc>
              <a:spcBef>
                <a:spcPts val="0"/>
              </a:spcBef>
              <a:buNone/>
            </a:pPr>
            <a:endParaRPr lang="en-US" sz="1200" b="0" i="0" dirty="0">
              <a:effectLst/>
              <a:latin typeface="Helvetica LT Std Cond" panose="020B0506020202030204" pitchFamily="34" charset="0"/>
            </a:endParaRPr>
          </a:p>
        </p:txBody>
      </p:sp>
    </p:spTree>
    <p:extLst>
      <p:ext uri="{BB962C8B-B14F-4D97-AF65-F5344CB8AC3E}">
        <p14:creationId xmlns:p14="http://schemas.microsoft.com/office/powerpoint/2010/main" val="3420104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B29041-E828-4813-88AD-E62E7F6AF08D}"/>
              </a:ext>
            </a:extLst>
          </p:cNvPr>
          <p:cNvSpPr>
            <a:spLocks noGrp="1"/>
          </p:cNvSpPr>
          <p:nvPr>
            <p:ph type="title"/>
          </p:nvPr>
        </p:nvSpPr>
        <p:spPr>
          <a:xfrm>
            <a:off x="7495385" y="240966"/>
            <a:ext cx="4696615" cy="1899912"/>
          </a:xfrm>
        </p:spPr>
        <p:txBody>
          <a:bodyPr vert="horz" lIns="91440" tIns="45720" rIns="91440" bIns="45720" rtlCol="0" anchor="ctr">
            <a:normAutofit/>
          </a:bodyPr>
          <a:lstStyle/>
          <a:p>
            <a:r>
              <a:rPr lang="en-US" sz="4000" b="1" dirty="0">
                <a:solidFill>
                  <a:srgbClr val="1D355E"/>
                </a:solidFill>
                <a:latin typeface="Gotham"/>
              </a:rPr>
              <a:t>Affordable Housing </a:t>
            </a:r>
            <a:br>
              <a:rPr lang="en-US" sz="4000" b="1" dirty="0">
                <a:solidFill>
                  <a:srgbClr val="1D355E"/>
                </a:solidFill>
                <a:latin typeface="Gotham"/>
              </a:rPr>
            </a:br>
            <a:r>
              <a:rPr lang="en-US" sz="4000" b="1" dirty="0">
                <a:solidFill>
                  <a:srgbClr val="1D355E"/>
                </a:solidFill>
                <a:latin typeface="Gotham"/>
              </a:rPr>
              <a:t>in Nevada</a:t>
            </a:r>
            <a:endParaRPr lang="en-US" b="1" dirty="0">
              <a:solidFill>
                <a:srgbClr val="1D355E"/>
              </a:solidFill>
              <a:latin typeface="Gotham"/>
            </a:endParaRPr>
          </a:p>
        </p:txBody>
      </p:sp>
      <p:sp>
        <p:nvSpPr>
          <p:cNvPr id="8" name="Content Placeholder 2">
            <a:extLst>
              <a:ext uri="{FF2B5EF4-FFF2-40B4-BE49-F238E27FC236}">
                <a16:creationId xmlns:a16="http://schemas.microsoft.com/office/drawing/2014/main" id="{C70C9F0D-EA8E-42DA-8F29-BC8CF51465FB}"/>
              </a:ext>
            </a:extLst>
          </p:cNvPr>
          <p:cNvSpPr txBox="1">
            <a:spLocks/>
          </p:cNvSpPr>
          <p:nvPr/>
        </p:nvSpPr>
        <p:spPr>
          <a:xfrm>
            <a:off x="7286404" y="2255744"/>
            <a:ext cx="4696615" cy="47171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2000" b="1" dirty="0">
                <a:latin typeface="Helvetica LT Std Cond"/>
              </a:rPr>
              <a:t>According to the National Low-Income Housing Coalition, Nevada has a shortfall of over 84,000 units of affordable housing.</a:t>
            </a:r>
            <a:endParaRPr lang="en-US" sz="2000" b="1" dirty="0">
              <a:cs typeface="Calibri" panose="020F0502020204030204"/>
            </a:endParaRPr>
          </a:p>
          <a:p>
            <a:pPr marL="0" algn="just">
              <a:spcBef>
                <a:spcPts val="0"/>
              </a:spcBef>
              <a:spcAft>
                <a:spcPts val="600"/>
              </a:spcAft>
            </a:pPr>
            <a:endParaRPr lang="en-US" sz="2000" b="1" dirty="0">
              <a:latin typeface="Helvetica LT Std Cond"/>
            </a:endParaRPr>
          </a:p>
          <a:p>
            <a:pPr algn="just">
              <a:spcBef>
                <a:spcPts val="0"/>
              </a:spcBef>
              <a:spcAft>
                <a:spcPts val="600"/>
              </a:spcAft>
            </a:pPr>
            <a:r>
              <a:rPr lang="en-US" sz="2000" b="1" dirty="0">
                <a:latin typeface="Helvetica LT Std Cond"/>
              </a:rPr>
              <a:t>Renters make up over 45% of Nevada, and  they bear the brunt of the shortfall in  affordable homes.</a:t>
            </a:r>
          </a:p>
          <a:p>
            <a:pPr marL="0" indent="0" algn="just">
              <a:spcBef>
                <a:spcPts val="0"/>
              </a:spcBef>
              <a:spcAft>
                <a:spcPts val="600"/>
              </a:spcAft>
              <a:buNone/>
            </a:pPr>
            <a:endParaRPr lang="en-US" sz="2000" dirty="0">
              <a:latin typeface="Helvetica LT Std Cond"/>
            </a:endParaRPr>
          </a:p>
          <a:p>
            <a:pPr algn="just">
              <a:spcBef>
                <a:spcPts val="0"/>
              </a:spcBef>
              <a:spcAft>
                <a:spcPts val="600"/>
              </a:spcAft>
            </a:pPr>
            <a:r>
              <a:rPr lang="en-US" sz="2000" b="1" dirty="0">
                <a:latin typeface="Helvetica LT Std Cond"/>
              </a:rPr>
              <a:t>The average monthly rent for a one-bedroom apartment is now around $1,500. The average rent for Nevada HAND’s residents is $733 a month.</a:t>
            </a:r>
            <a:endParaRPr lang="en-US" sz="2000" b="1" dirty="0">
              <a:latin typeface="Calibri" panose="020F0502020204030204"/>
              <a:cs typeface="Calibri" panose="020F0502020204030204"/>
            </a:endParaRPr>
          </a:p>
          <a:p>
            <a:pPr marL="0">
              <a:spcBef>
                <a:spcPts val="0"/>
              </a:spcBef>
              <a:spcAft>
                <a:spcPts val="600"/>
              </a:spcAft>
            </a:pPr>
            <a:endParaRPr lang="en-US" sz="1200" dirty="0">
              <a:cs typeface="Calibri"/>
            </a:endParaRPr>
          </a:p>
        </p:txBody>
      </p:sp>
      <p:pic>
        <p:nvPicPr>
          <p:cNvPr id="3" name="Picture 2">
            <a:extLst>
              <a:ext uri="{FF2B5EF4-FFF2-40B4-BE49-F238E27FC236}">
                <a16:creationId xmlns:a16="http://schemas.microsoft.com/office/drawing/2014/main" id="{BE04A086-9684-AF41-9E28-BEC10F791999}"/>
              </a:ext>
            </a:extLst>
          </p:cNvPr>
          <p:cNvPicPr>
            <a:picLocks noChangeAspect="1"/>
          </p:cNvPicPr>
          <p:nvPr/>
        </p:nvPicPr>
        <p:blipFill>
          <a:blip r:embed="rId3"/>
          <a:stretch>
            <a:fillRect/>
          </a:stretch>
        </p:blipFill>
        <p:spPr>
          <a:xfrm>
            <a:off x="318692" y="0"/>
            <a:ext cx="6858000" cy="6858000"/>
          </a:xfrm>
          <a:prstGeom prst="rect">
            <a:avLst/>
          </a:prstGeom>
        </p:spPr>
      </p:pic>
    </p:spTree>
    <p:extLst>
      <p:ext uri="{BB962C8B-B14F-4D97-AF65-F5344CB8AC3E}">
        <p14:creationId xmlns:p14="http://schemas.microsoft.com/office/powerpoint/2010/main" val="2051587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12CC1E7-47A9-9443-A511-1B0A5A96C353}"/>
              </a:ext>
            </a:extLst>
          </p:cNvPr>
          <p:cNvPicPr>
            <a:picLocks noGrp="1" noChangeAspect="1"/>
          </p:cNvPicPr>
          <p:nvPr>
            <p:ph idx="1"/>
          </p:nvPr>
        </p:nvPicPr>
        <p:blipFill>
          <a:blip r:embed="rId3"/>
          <a:stretch>
            <a:fillRect/>
          </a:stretch>
        </p:blipFill>
        <p:spPr>
          <a:xfrm>
            <a:off x="368643" y="351432"/>
            <a:ext cx="10515600" cy="1689884"/>
          </a:xfrm>
          <a:prstGeom prst="rect">
            <a:avLst/>
          </a:prstGeom>
        </p:spPr>
      </p:pic>
      <p:pic>
        <p:nvPicPr>
          <p:cNvPr id="5" name="Picture 4">
            <a:extLst>
              <a:ext uri="{FF2B5EF4-FFF2-40B4-BE49-F238E27FC236}">
                <a16:creationId xmlns:a16="http://schemas.microsoft.com/office/drawing/2014/main" id="{95FB5548-E168-7245-A19A-A66256D86ED2}"/>
              </a:ext>
            </a:extLst>
          </p:cNvPr>
          <p:cNvPicPr>
            <a:picLocks noChangeAspect="1"/>
          </p:cNvPicPr>
          <p:nvPr/>
        </p:nvPicPr>
        <p:blipFill>
          <a:blip r:embed="rId4"/>
          <a:stretch>
            <a:fillRect/>
          </a:stretch>
        </p:blipFill>
        <p:spPr>
          <a:xfrm>
            <a:off x="368643" y="2041316"/>
            <a:ext cx="11145795" cy="1566358"/>
          </a:xfrm>
          <a:prstGeom prst="rect">
            <a:avLst/>
          </a:prstGeom>
        </p:spPr>
      </p:pic>
      <p:pic>
        <p:nvPicPr>
          <p:cNvPr id="6" name="Picture 5">
            <a:extLst>
              <a:ext uri="{FF2B5EF4-FFF2-40B4-BE49-F238E27FC236}">
                <a16:creationId xmlns:a16="http://schemas.microsoft.com/office/drawing/2014/main" id="{B7DEF5B0-F9AB-1A4A-ADFF-5CB8B5A45712}"/>
              </a:ext>
            </a:extLst>
          </p:cNvPr>
          <p:cNvPicPr>
            <a:picLocks noChangeAspect="1"/>
          </p:cNvPicPr>
          <p:nvPr/>
        </p:nvPicPr>
        <p:blipFill>
          <a:blip r:embed="rId5"/>
          <a:stretch>
            <a:fillRect/>
          </a:stretch>
        </p:blipFill>
        <p:spPr>
          <a:xfrm>
            <a:off x="2251707" y="3731200"/>
            <a:ext cx="6749472" cy="2660892"/>
          </a:xfrm>
          <a:prstGeom prst="rect">
            <a:avLst/>
          </a:prstGeom>
        </p:spPr>
      </p:pic>
      <p:pic>
        <p:nvPicPr>
          <p:cNvPr id="8" name="Picture 7">
            <a:extLst>
              <a:ext uri="{FF2B5EF4-FFF2-40B4-BE49-F238E27FC236}">
                <a16:creationId xmlns:a16="http://schemas.microsoft.com/office/drawing/2014/main" id="{AAC2CC22-1ED6-E84B-8681-758BDCB0DCBE}"/>
              </a:ext>
            </a:extLst>
          </p:cNvPr>
          <p:cNvPicPr>
            <a:picLocks noChangeAspect="1"/>
          </p:cNvPicPr>
          <p:nvPr/>
        </p:nvPicPr>
        <p:blipFill>
          <a:blip r:embed="rId6"/>
          <a:stretch>
            <a:fillRect/>
          </a:stretch>
        </p:blipFill>
        <p:spPr>
          <a:xfrm>
            <a:off x="9269627" y="3731200"/>
            <a:ext cx="1947802" cy="811584"/>
          </a:xfrm>
          <a:prstGeom prst="rect">
            <a:avLst/>
          </a:prstGeom>
        </p:spPr>
      </p:pic>
      <p:pic>
        <p:nvPicPr>
          <p:cNvPr id="9" name="Picture 8">
            <a:extLst>
              <a:ext uri="{FF2B5EF4-FFF2-40B4-BE49-F238E27FC236}">
                <a16:creationId xmlns:a16="http://schemas.microsoft.com/office/drawing/2014/main" id="{995E50A5-D8DE-FA4F-9F61-D5734ABD2A7B}"/>
              </a:ext>
            </a:extLst>
          </p:cNvPr>
          <p:cNvPicPr>
            <a:picLocks noChangeAspect="1"/>
          </p:cNvPicPr>
          <p:nvPr/>
        </p:nvPicPr>
        <p:blipFill>
          <a:blip r:embed="rId7"/>
          <a:stretch>
            <a:fillRect/>
          </a:stretch>
        </p:blipFill>
        <p:spPr>
          <a:xfrm>
            <a:off x="5453620" y="6392092"/>
            <a:ext cx="4246434" cy="269972"/>
          </a:xfrm>
          <a:prstGeom prst="rect">
            <a:avLst/>
          </a:prstGeom>
        </p:spPr>
      </p:pic>
    </p:spTree>
    <p:extLst>
      <p:ext uri="{BB962C8B-B14F-4D97-AF65-F5344CB8AC3E}">
        <p14:creationId xmlns:p14="http://schemas.microsoft.com/office/powerpoint/2010/main" val="1145434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0493685-2510-9541-BB35-F3B70C9ADEA7}"/>
              </a:ext>
            </a:extLst>
          </p:cNvPr>
          <p:cNvSpPr>
            <a:spLocks noGrp="1"/>
          </p:cNvSpPr>
          <p:nvPr>
            <p:ph type="title"/>
          </p:nvPr>
        </p:nvSpPr>
        <p:spPr>
          <a:xfrm>
            <a:off x="695323" y="521759"/>
            <a:ext cx="10373169" cy="1135737"/>
          </a:xfrm>
        </p:spPr>
        <p:txBody>
          <a:bodyPr>
            <a:normAutofit/>
          </a:bodyPr>
          <a:lstStyle/>
          <a:p>
            <a:r>
              <a:rPr lang="en-US" b="1" dirty="0">
                <a:solidFill>
                  <a:srgbClr val="1D355E"/>
                </a:solidFill>
                <a:latin typeface="Gotham" panose="02000804030000020004" pitchFamily="50" charset="0"/>
              </a:rPr>
              <a:t>Affordable Housing Solutions</a:t>
            </a:r>
          </a:p>
        </p:txBody>
      </p:sp>
      <p:sp>
        <p:nvSpPr>
          <p:cNvPr id="12" name="TextBox 11">
            <a:extLst>
              <a:ext uri="{FF2B5EF4-FFF2-40B4-BE49-F238E27FC236}">
                <a16:creationId xmlns:a16="http://schemas.microsoft.com/office/drawing/2014/main" id="{51FC38DD-A873-414E-8E45-0ED3277CD4BE}"/>
              </a:ext>
            </a:extLst>
          </p:cNvPr>
          <p:cNvSpPr txBox="1"/>
          <p:nvPr/>
        </p:nvSpPr>
        <p:spPr>
          <a:xfrm>
            <a:off x="695323" y="1669853"/>
            <a:ext cx="5767261" cy="6370975"/>
          </a:xfrm>
          <a:prstGeom prst="rect">
            <a:avLst/>
          </a:prstGeom>
          <a:noFill/>
        </p:spPr>
        <p:txBody>
          <a:bodyPr wrap="square" rtlCol="0">
            <a:spAutoFit/>
          </a:bodyPr>
          <a:lstStyle/>
          <a:p>
            <a:pPr marL="457200" indent="-457200">
              <a:buFont typeface="Arial" panose="020B0604020202020204" pitchFamily="34" charset="0"/>
              <a:buChar char="•"/>
            </a:pPr>
            <a:r>
              <a:rPr lang="en-US" sz="3200" dirty="0"/>
              <a:t>Housing Choice Vouchers </a:t>
            </a:r>
          </a:p>
          <a:p>
            <a:pPr marL="457200" indent="-457200">
              <a:buFont typeface="Arial" panose="020B0604020202020204" pitchFamily="34" charset="0"/>
              <a:buChar char="•"/>
            </a:pPr>
            <a:r>
              <a:rPr lang="en-US" sz="3200" dirty="0"/>
              <a:t>Project-Based Section 8 Vouchers</a:t>
            </a:r>
          </a:p>
          <a:p>
            <a:pPr marL="457200" indent="-457200">
              <a:buFont typeface="Arial" panose="020B0604020202020204" pitchFamily="34" charset="0"/>
              <a:buChar char="•"/>
            </a:pPr>
            <a:r>
              <a:rPr lang="en-US" sz="3200" dirty="0"/>
              <a:t>Expand the Low-Income Housing Tax Credit Program</a:t>
            </a:r>
          </a:p>
          <a:p>
            <a:pPr marL="457200" indent="-457200">
              <a:buFont typeface="Arial" panose="020B0604020202020204" pitchFamily="34" charset="0"/>
              <a:buChar char="•"/>
            </a:pPr>
            <a:r>
              <a:rPr lang="en-US" sz="3200" dirty="0"/>
              <a:t>Land Availability</a:t>
            </a:r>
          </a:p>
          <a:p>
            <a:pPr marL="457200" indent="-457200">
              <a:buFont typeface="Arial" panose="020B0604020202020204" pitchFamily="34" charset="0"/>
              <a:buChar char="•"/>
            </a:pPr>
            <a:r>
              <a:rPr lang="en-US" sz="3200" dirty="0"/>
              <a:t>Philanthropy Dollars to support Nevada HAND in its mission</a:t>
            </a:r>
            <a:endParaRPr lang="en-US" sz="2000" dirty="0"/>
          </a:p>
          <a:p>
            <a:pPr marL="800100" lvl="1" indent="-342900">
              <a:buFont typeface="Arial" panose="020B0604020202020204" pitchFamily="34" charset="0"/>
              <a:buChar char="•"/>
            </a:pPr>
            <a:endParaRPr lang="en-US" sz="1400" dirty="0">
              <a:latin typeface="Century Gothic" panose="020B0502020202020204" pitchFamily="34" charset="0"/>
            </a:endParaRPr>
          </a:p>
          <a:p>
            <a:pPr marL="800100" lvl="1" indent="-342900">
              <a:buFont typeface="Arial" panose="020B0604020202020204" pitchFamily="34" charset="0"/>
              <a:buChar char="•"/>
            </a:pPr>
            <a:endParaRPr lang="en-US" sz="1400" dirty="0">
              <a:latin typeface="Century Gothic" panose="020B0502020202020204" pitchFamily="34" charset="0"/>
            </a:endParaRPr>
          </a:p>
          <a:p>
            <a:pPr marL="800100" lvl="1" indent="-342900">
              <a:buFont typeface="Arial" panose="020B0604020202020204" pitchFamily="34" charset="0"/>
              <a:buChar char="•"/>
            </a:pPr>
            <a:endParaRPr lang="en-US" sz="1400" dirty="0">
              <a:latin typeface="Century Gothic" panose="020B0502020202020204" pitchFamily="34" charset="0"/>
            </a:endParaRPr>
          </a:p>
          <a:p>
            <a:pPr marL="800100" lvl="1" indent="-342900">
              <a:buFont typeface="Arial" panose="020B0604020202020204" pitchFamily="34" charset="0"/>
              <a:buChar char="•"/>
            </a:pPr>
            <a:endParaRPr lang="en-US" sz="1400" dirty="0">
              <a:latin typeface="Century Gothic" panose="020B0502020202020204" pitchFamily="34" charset="0"/>
            </a:endParaRPr>
          </a:p>
          <a:p>
            <a:pPr marL="800100" lvl="1" indent="-342900">
              <a:buFont typeface="Arial" panose="020B0604020202020204" pitchFamily="34" charset="0"/>
              <a:buChar char="•"/>
            </a:pPr>
            <a:endParaRPr lang="en-US" sz="1400" dirty="0">
              <a:latin typeface="Century Gothic" panose="020B0502020202020204" pitchFamily="34" charset="0"/>
            </a:endParaRPr>
          </a:p>
          <a:p>
            <a:pPr marL="800100" lvl="1" indent="-342900">
              <a:buFont typeface="Arial" panose="020B0604020202020204" pitchFamily="34" charset="0"/>
              <a:buChar char="•"/>
            </a:pPr>
            <a:endParaRPr lang="en-US" sz="1400" dirty="0">
              <a:latin typeface="Century Gothic" panose="020B0502020202020204" pitchFamily="34" charset="0"/>
            </a:endParaRPr>
          </a:p>
          <a:p>
            <a:pPr marL="342900" indent="-342900">
              <a:buFont typeface="Arial" panose="020B0604020202020204" pitchFamily="34" charset="0"/>
              <a:buChar char="•"/>
            </a:pPr>
            <a:endParaRPr lang="en-US" dirty="0">
              <a:latin typeface="Century Gothic" panose="020B0502020202020204" pitchFamily="34" charset="0"/>
            </a:endParaRPr>
          </a:p>
          <a:p>
            <a:pPr marL="342900" indent="-342900">
              <a:buFont typeface="Arial" panose="020B0604020202020204" pitchFamily="34" charset="0"/>
              <a:buChar char="•"/>
            </a:pPr>
            <a:endParaRPr lang="en-US" dirty="0">
              <a:latin typeface="Century Gothic" panose="020B0502020202020204" pitchFamily="34" charset="0"/>
            </a:endParaRPr>
          </a:p>
        </p:txBody>
      </p:sp>
      <p:pic>
        <p:nvPicPr>
          <p:cNvPr id="3" name="Picture 2" descr="A person holding a baby&#10;&#10;Description automatically generated">
            <a:extLst>
              <a:ext uri="{FF2B5EF4-FFF2-40B4-BE49-F238E27FC236}">
                <a16:creationId xmlns:a16="http://schemas.microsoft.com/office/drawing/2014/main" id="{A48AAA6C-9C36-CF45-B721-4EE77C2F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730" y="1669853"/>
            <a:ext cx="5854270" cy="3902846"/>
          </a:xfrm>
          <a:prstGeom prst="rect">
            <a:avLst/>
          </a:prstGeom>
        </p:spPr>
      </p:pic>
    </p:spTree>
    <p:extLst>
      <p:ext uri="{BB962C8B-B14F-4D97-AF65-F5344CB8AC3E}">
        <p14:creationId xmlns:p14="http://schemas.microsoft.com/office/powerpoint/2010/main" val="1968834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9041-E828-4813-88AD-E62E7F6AF08D}"/>
              </a:ext>
            </a:extLst>
          </p:cNvPr>
          <p:cNvSpPr>
            <a:spLocks noGrp="1"/>
          </p:cNvSpPr>
          <p:nvPr>
            <p:ph type="title"/>
          </p:nvPr>
        </p:nvSpPr>
        <p:spPr>
          <a:xfrm>
            <a:off x="5762625" y="723961"/>
            <a:ext cx="5972174" cy="1135737"/>
          </a:xfrm>
        </p:spPr>
        <p:txBody>
          <a:bodyPr>
            <a:noAutofit/>
          </a:bodyPr>
          <a:lstStyle/>
          <a:p>
            <a:r>
              <a:rPr lang="en-US" dirty="0">
                <a:solidFill>
                  <a:srgbClr val="1D355E"/>
                </a:solidFill>
                <a:latin typeface="Gotham" panose="02000804030000020004" pitchFamily="50" charset="0"/>
              </a:rPr>
              <a:t>How to Support Us</a:t>
            </a:r>
          </a:p>
        </p:txBody>
      </p:sp>
      <p:sp>
        <p:nvSpPr>
          <p:cNvPr id="3" name="Content Placeholder 2">
            <a:extLst>
              <a:ext uri="{FF2B5EF4-FFF2-40B4-BE49-F238E27FC236}">
                <a16:creationId xmlns:a16="http://schemas.microsoft.com/office/drawing/2014/main" id="{7E4F9BC9-7581-458B-A961-6A8880C3435C}"/>
              </a:ext>
            </a:extLst>
          </p:cNvPr>
          <p:cNvSpPr>
            <a:spLocks noGrp="1"/>
          </p:cNvSpPr>
          <p:nvPr>
            <p:ph idx="1"/>
          </p:nvPr>
        </p:nvSpPr>
        <p:spPr>
          <a:xfrm>
            <a:off x="5762625" y="1997302"/>
            <a:ext cx="6111876" cy="2160867"/>
          </a:xfrm>
        </p:spPr>
        <p:txBody>
          <a:bodyPr>
            <a:normAutofit/>
          </a:bodyPr>
          <a:lstStyle/>
          <a:p>
            <a:pPr>
              <a:lnSpc>
                <a:spcPct val="114000"/>
              </a:lnSpc>
            </a:pPr>
            <a:r>
              <a:rPr lang="en-US" sz="2000" dirty="0">
                <a:latin typeface="Helvetica LT Std Cond" panose="020B0506020202030204" pitchFamily="34" charset="0"/>
              </a:rPr>
              <a:t>Subscribe to our monthly newsletter, The Neighborhood</a:t>
            </a:r>
          </a:p>
          <a:p>
            <a:pPr>
              <a:lnSpc>
                <a:spcPct val="114000"/>
              </a:lnSpc>
            </a:pPr>
            <a:r>
              <a:rPr lang="en-US" sz="2000" dirty="0">
                <a:latin typeface="Helvetica LT Std Cond" panose="020B0506020202030204" pitchFamily="34" charset="0"/>
              </a:rPr>
              <a:t>Make a financial donation</a:t>
            </a:r>
          </a:p>
          <a:p>
            <a:pPr>
              <a:lnSpc>
                <a:spcPct val="114000"/>
              </a:lnSpc>
            </a:pPr>
            <a:r>
              <a:rPr lang="en-US" sz="2000" dirty="0">
                <a:latin typeface="Helvetica LT Std Cond" panose="020B0506020202030204" pitchFamily="34" charset="0"/>
              </a:rPr>
              <a:t>Engage with us on social media </a:t>
            </a:r>
            <a:r>
              <a:rPr lang="en-US" sz="2000" b="1" dirty="0">
                <a:latin typeface="Helvetica LT Std Cond" panose="020B0506020202030204" pitchFamily="34" charset="0"/>
              </a:rPr>
              <a:t>@NevadaHANDLV</a:t>
            </a:r>
          </a:p>
        </p:txBody>
      </p:sp>
      <p:pic>
        <p:nvPicPr>
          <p:cNvPr id="6" name="Picture 5" descr="Logo, icon&#10;&#10;Description automatically generated">
            <a:extLst>
              <a:ext uri="{FF2B5EF4-FFF2-40B4-BE49-F238E27FC236}">
                <a16:creationId xmlns:a16="http://schemas.microsoft.com/office/drawing/2014/main" id="{E7123F1E-0C40-4645-A8F9-439F07AA47C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67528" y="3780263"/>
            <a:ext cx="515509" cy="515509"/>
          </a:xfrm>
          <a:prstGeom prst="rect">
            <a:avLst/>
          </a:prstGeom>
        </p:spPr>
      </p:pic>
      <p:pic>
        <p:nvPicPr>
          <p:cNvPr id="9" name="Picture 8" descr="Logo, icon&#10;&#10;Description automatically generated">
            <a:extLst>
              <a:ext uri="{FF2B5EF4-FFF2-40B4-BE49-F238E27FC236}">
                <a16:creationId xmlns:a16="http://schemas.microsoft.com/office/drawing/2014/main" id="{80689666-10A4-4892-8080-09F72F49B8A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670879" y="3780263"/>
            <a:ext cx="515509" cy="515509"/>
          </a:xfrm>
          <a:prstGeom prst="rect">
            <a:avLst/>
          </a:prstGeom>
        </p:spPr>
      </p:pic>
      <p:pic>
        <p:nvPicPr>
          <p:cNvPr id="12" name="Picture 11" descr="Icon&#10;&#10;Description automatically generated">
            <a:extLst>
              <a:ext uri="{FF2B5EF4-FFF2-40B4-BE49-F238E27FC236}">
                <a16:creationId xmlns:a16="http://schemas.microsoft.com/office/drawing/2014/main" id="{142C5A11-945C-4456-9EE3-A2EED24B012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474232" y="3780263"/>
            <a:ext cx="515509" cy="515509"/>
          </a:xfrm>
          <a:prstGeom prst="rect">
            <a:avLst/>
          </a:prstGeom>
        </p:spPr>
      </p:pic>
      <p:pic>
        <p:nvPicPr>
          <p:cNvPr id="15" name="Picture 14" descr="Icon&#10;&#10;Description automatically generated">
            <a:extLst>
              <a:ext uri="{FF2B5EF4-FFF2-40B4-BE49-F238E27FC236}">
                <a16:creationId xmlns:a16="http://schemas.microsoft.com/office/drawing/2014/main" id="{DD783ECB-8911-417E-8805-470DB605527A}"/>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9277585" y="3780264"/>
            <a:ext cx="515509" cy="515509"/>
          </a:xfrm>
          <a:prstGeom prst="rect">
            <a:avLst/>
          </a:prstGeom>
        </p:spPr>
      </p:pic>
      <p:pic>
        <p:nvPicPr>
          <p:cNvPr id="21" name="Picture 20" descr="Logo&#10;&#10;Description automatically generated">
            <a:extLst>
              <a:ext uri="{FF2B5EF4-FFF2-40B4-BE49-F238E27FC236}">
                <a16:creationId xmlns:a16="http://schemas.microsoft.com/office/drawing/2014/main" id="{EE9551BA-44DE-4324-AF89-E7193886CAED}"/>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0080937" y="3780263"/>
            <a:ext cx="515509" cy="515509"/>
          </a:xfrm>
          <a:prstGeom prst="rect">
            <a:avLst/>
          </a:prstGeom>
        </p:spPr>
      </p:pic>
      <p:sp>
        <p:nvSpPr>
          <p:cNvPr id="22" name="TextBox 21">
            <a:extLst>
              <a:ext uri="{FF2B5EF4-FFF2-40B4-BE49-F238E27FC236}">
                <a16:creationId xmlns:a16="http://schemas.microsoft.com/office/drawing/2014/main" id="{7183BFDE-F59A-4BE3-8C44-3434F01EC7A9}"/>
              </a:ext>
            </a:extLst>
          </p:cNvPr>
          <p:cNvSpPr txBox="1"/>
          <p:nvPr/>
        </p:nvSpPr>
        <p:spPr>
          <a:xfrm>
            <a:off x="9309409" y="10604809"/>
            <a:ext cx="479502" cy="1754326"/>
          </a:xfrm>
          <a:prstGeom prst="rect">
            <a:avLst/>
          </a:prstGeom>
          <a:noFill/>
        </p:spPr>
        <p:txBody>
          <a:bodyPr wrap="square" rtlCol="0">
            <a:spAutoFit/>
          </a:bodyPr>
          <a:lstStyle/>
          <a:p>
            <a:r>
              <a:rPr lang="en-US" sz="900">
                <a:hlinkClick r:id="rId13" tooltip="https://commons.wikimedia.org/wiki/File:YouTube_social_red_square_(2017).svg"/>
              </a:rPr>
              <a:t>This Photo</a:t>
            </a:r>
            <a:r>
              <a:rPr lang="en-US" sz="900"/>
              <a:t> by Unknown Author is licensed under </a:t>
            </a:r>
            <a:r>
              <a:rPr lang="en-US" sz="900">
                <a:hlinkClick r:id="rId14" tooltip="https://creativecommons.org/licenses/by-sa/3.0/"/>
              </a:rPr>
              <a:t>CC BY-SA</a:t>
            </a:r>
            <a:endParaRPr lang="en-US" sz="900"/>
          </a:p>
        </p:txBody>
      </p:sp>
      <p:pic>
        <p:nvPicPr>
          <p:cNvPr id="24" name="Picture 23" descr="A picture containing person, holding, indoor, person&#10;&#10;Description automatically generated">
            <a:extLst>
              <a:ext uri="{FF2B5EF4-FFF2-40B4-BE49-F238E27FC236}">
                <a16:creationId xmlns:a16="http://schemas.microsoft.com/office/drawing/2014/main" id="{04F8541B-6EAE-4C22-B4A0-E4D39CE5ADA0}"/>
              </a:ext>
            </a:extLst>
          </p:cNvPr>
          <p:cNvPicPr>
            <a:picLocks noChangeAspect="1"/>
          </p:cNvPicPr>
          <p:nvPr/>
        </p:nvPicPr>
        <p:blipFill rotWithShape="1">
          <a:blip r:embed="rId15">
            <a:extLst>
              <a:ext uri="{28A0092B-C50C-407E-A947-70E740481C1C}">
                <a14:useLocalDpi xmlns:a14="http://schemas.microsoft.com/office/drawing/2010/main" val="0"/>
              </a:ext>
            </a:extLst>
          </a:blip>
          <a:srcRect l="19963" r="26543"/>
          <a:stretch/>
        </p:blipFill>
        <p:spPr>
          <a:xfrm>
            <a:off x="-64157" y="0"/>
            <a:ext cx="5502930" cy="6858000"/>
          </a:xfrm>
          <a:prstGeom prst="rect">
            <a:avLst/>
          </a:prstGeom>
        </p:spPr>
      </p:pic>
    </p:spTree>
    <p:extLst>
      <p:ext uri="{BB962C8B-B14F-4D97-AF65-F5344CB8AC3E}">
        <p14:creationId xmlns:p14="http://schemas.microsoft.com/office/powerpoint/2010/main" val="4140042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9852-3940-4878-A455-420B338AC59F}"/>
              </a:ext>
            </a:extLst>
          </p:cNvPr>
          <p:cNvSpPr>
            <a:spLocks noGrp="1"/>
          </p:cNvSpPr>
          <p:nvPr>
            <p:ph type="ctrTitle"/>
          </p:nvPr>
        </p:nvSpPr>
        <p:spPr/>
        <p:txBody>
          <a:bodyPr>
            <a:normAutofit/>
          </a:bodyPr>
          <a:lstStyle/>
          <a:p>
            <a:pPr algn="r"/>
            <a:r>
              <a:rPr lang="en-US" sz="7200">
                <a:solidFill>
                  <a:schemeClr val="bg1"/>
                </a:solidFill>
                <a:latin typeface="Gotham" panose="02000804030000020004" pitchFamily="50" charset="0"/>
              </a:rPr>
              <a:t>		THANK YOU</a:t>
            </a:r>
          </a:p>
        </p:txBody>
      </p:sp>
    </p:spTree>
    <p:extLst>
      <p:ext uri="{BB962C8B-B14F-4D97-AF65-F5344CB8AC3E}">
        <p14:creationId xmlns:p14="http://schemas.microsoft.com/office/powerpoint/2010/main" val="2977033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9041-E828-4813-88AD-E62E7F6AF08D}"/>
              </a:ext>
            </a:extLst>
          </p:cNvPr>
          <p:cNvSpPr>
            <a:spLocks noGrp="1"/>
          </p:cNvSpPr>
          <p:nvPr>
            <p:ph type="title"/>
          </p:nvPr>
        </p:nvSpPr>
        <p:spPr>
          <a:xfrm>
            <a:off x="1210050" y="335692"/>
            <a:ext cx="10086975" cy="1325563"/>
          </a:xfrm>
        </p:spPr>
        <p:txBody>
          <a:bodyPr/>
          <a:lstStyle/>
          <a:p>
            <a:pPr algn="ctr"/>
            <a:r>
              <a:rPr lang="en-US" b="1" dirty="0">
                <a:solidFill>
                  <a:srgbClr val="1D355E"/>
                </a:solidFill>
                <a:latin typeface="Gotham"/>
              </a:rPr>
              <a:t>Agenda</a:t>
            </a:r>
            <a:endParaRPr lang="en-US" b="1" dirty="0"/>
          </a:p>
        </p:txBody>
      </p:sp>
      <p:sp>
        <p:nvSpPr>
          <p:cNvPr id="3" name="Content Placeholder 2">
            <a:extLst>
              <a:ext uri="{FF2B5EF4-FFF2-40B4-BE49-F238E27FC236}">
                <a16:creationId xmlns:a16="http://schemas.microsoft.com/office/drawing/2014/main" id="{7E4F9BC9-7581-458B-A961-6A8880C3435C}"/>
              </a:ext>
            </a:extLst>
          </p:cNvPr>
          <p:cNvSpPr>
            <a:spLocks noGrp="1"/>
          </p:cNvSpPr>
          <p:nvPr>
            <p:ph idx="1"/>
          </p:nvPr>
        </p:nvSpPr>
        <p:spPr>
          <a:xfrm>
            <a:off x="1859702" y="1968395"/>
            <a:ext cx="8787672" cy="4388813"/>
          </a:xfrm>
        </p:spPr>
        <p:txBody>
          <a:bodyPr vert="horz" lIns="91440" tIns="45720" rIns="91440" bIns="45720" rtlCol="0" anchor="t">
            <a:normAutofit/>
          </a:bodyPr>
          <a:lstStyle/>
          <a:p>
            <a:pPr marL="0" indent="0" algn="ctr">
              <a:lnSpc>
                <a:spcPct val="100000"/>
              </a:lnSpc>
              <a:buNone/>
            </a:pPr>
            <a:r>
              <a:rPr lang="en-US" sz="2400" b="1" dirty="0">
                <a:latin typeface="Helvetica LT Std Cond"/>
              </a:rPr>
              <a:t>Introduction</a:t>
            </a:r>
            <a:endParaRPr lang="en-US" b="1" dirty="0">
              <a:cs typeface="Calibri" panose="020F0502020204030204"/>
            </a:endParaRPr>
          </a:p>
          <a:p>
            <a:pPr marL="0" indent="0" algn="ctr">
              <a:lnSpc>
                <a:spcPct val="100000"/>
              </a:lnSpc>
              <a:buNone/>
            </a:pPr>
            <a:r>
              <a:rPr lang="en-US" sz="2400" b="1" dirty="0">
                <a:latin typeface="Helvetica LT Std Cond"/>
              </a:rPr>
              <a:t>About Nevada HAND</a:t>
            </a:r>
          </a:p>
          <a:p>
            <a:pPr marL="0" indent="0" algn="ctr">
              <a:lnSpc>
                <a:spcPct val="100000"/>
              </a:lnSpc>
              <a:buNone/>
            </a:pPr>
            <a:r>
              <a:rPr lang="en-US" sz="2400" b="1" dirty="0">
                <a:latin typeface="Helvetica LT Std Cond"/>
              </a:rPr>
              <a:t>Current Projects</a:t>
            </a:r>
          </a:p>
          <a:p>
            <a:pPr marL="0" indent="0" algn="ctr">
              <a:lnSpc>
                <a:spcPct val="100000"/>
              </a:lnSpc>
              <a:buNone/>
            </a:pPr>
            <a:r>
              <a:rPr lang="en-US" sz="2400" b="1" dirty="0">
                <a:latin typeface="Helvetica LT Std Cond"/>
              </a:rPr>
              <a:t>Resident Services</a:t>
            </a:r>
            <a:endParaRPr lang="en-US" sz="3600" b="1" dirty="0">
              <a:latin typeface="Helvetica LT Std Cond"/>
            </a:endParaRPr>
          </a:p>
          <a:p>
            <a:pPr marL="0" indent="0" algn="ctr">
              <a:lnSpc>
                <a:spcPct val="100000"/>
              </a:lnSpc>
              <a:buNone/>
            </a:pPr>
            <a:r>
              <a:rPr lang="en-US" sz="2400" b="1" dirty="0">
                <a:latin typeface="Helvetica LT Std Cond"/>
              </a:rPr>
              <a:t>What is Affordable Housing?</a:t>
            </a:r>
          </a:p>
          <a:p>
            <a:pPr marL="0" indent="0" algn="ctr">
              <a:lnSpc>
                <a:spcPct val="100000"/>
              </a:lnSpc>
              <a:buNone/>
            </a:pPr>
            <a:r>
              <a:rPr lang="en-US" sz="2400" b="1" dirty="0">
                <a:latin typeface="Helvetica LT Std Cond"/>
              </a:rPr>
              <a:t>The State of Affordable Housing in Nevada</a:t>
            </a:r>
          </a:p>
          <a:p>
            <a:pPr marL="0" indent="0" algn="ctr">
              <a:lnSpc>
                <a:spcPct val="100000"/>
              </a:lnSpc>
              <a:buNone/>
            </a:pPr>
            <a:r>
              <a:rPr lang="en-US" sz="2400" b="1" dirty="0">
                <a:latin typeface="Helvetica LT Std Cond"/>
              </a:rPr>
              <a:t>Affordable Housing Solutions</a:t>
            </a:r>
          </a:p>
          <a:p>
            <a:pPr marL="0" indent="0" algn="ctr">
              <a:lnSpc>
                <a:spcPct val="100000"/>
              </a:lnSpc>
              <a:buNone/>
            </a:pPr>
            <a:endParaRPr lang="en-US" sz="2400" b="1" dirty="0">
              <a:latin typeface="Helvetica LT Std Cond" panose="020B0506020202030204" pitchFamily="34" charset="0"/>
            </a:endParaRPr>
          </a:p>
          <a:p>
            <a:pPr>
              <a:lnSpc>
                <a:spcPct val="100000"/>
              </a:lnSpc>
            </a:pPr>
            <a:endParaRPr lang="en-US" sz="1800" dirty="0">
              <a:latin typeface="Helvetica LT Std Cond" panose="020B0506020202030204" pitchFamily="34" charset="0"/>
            </a:endParaRPr>
          </a:p>
          <a:p>
            <a:pPr>
              <a:lnSpc>
                <a:spcPct val="100000"/>
              </a:lnSpc>
            </a:pPr>
            <a:endParaRPr lang="en-US" sz="1200" dirty="0">
              <a:latin typeface="Helvetica LT Std Cond" panose="020B0506020202030204" pitchFamily="34" charset="0"/>
            </a:endParaRPr>
          </a:p>
          <a:p>
            <a:pPr>
              <a:lnSpc>
                <a:spcPct val="100000"/>
              </a:lnSpc>
            </a:pPr>
            <a:endParaRPr lang="en-US" sz="1800" dirty="0">
              <a:latin typeface="Helvetica LT Std Cond" panose="020B0506020202030204" pitchFamily="34" charset="0"/>
            </a:endParaRPr>
          </a:p>
        </p:txBody>
      </p:sp>
    </p:spTree>
    <p:extLst>
      <p:ext uri="{BB962C8B-B14F-4D97-AF65-F5344CB8AC3E}">
        <p14:creationId xmlns:p14="http://schemas.microsoft.com/office/powerpoint/2010/main" val="307902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9041-E828-4813-88AD-E62E7F6AF08D}"/>
              </a:ext>
            </a:extLst>
          </p:cNvPr>
          <p:cNvSpPr>
            <a:spLocks noGrp="1"/>
          </p:cNvSpPr>
          <p:nvPr>
            <p:ph type="title"/>
          </p:nvPr>
        </p:nvSpPr>
        <p:spPr>
          <a:xfrm>
            <a:off x="4927853" y="0"/>
            <a:ext cx="6586491" cy="1286160"/>
          </a:xfrm>
        </p:spPr>
        <p:txBody>
          <a:bodyPr anchor="b">
            <a:normAutofit/>
          </a:bodyPr>
          <a:lstStyle/>
          <a:p>
            <a:r>
              <a:rPr lang="en-US" b="1" dirty="0">
                <a:solidFill>
                  <a:srgbClr val="1D355E"/>
                </a:solidFill>
                <a:latin typeface="Gotham" panose="02000804030000020004" pitchFamily="50" charset="0"/>
              </a:rPr>
              <a:t>About Nevada HAND</a:t>
            </a:r>
          </a:p>
        </p:txBody>
      </p:sp>
      <p:sp>
        <p:nvSpPr>
          <p:cNvPr id="3" name="Content Placeholder 2">
            <a:extLst>
              <a:ext uri="{FF2B5EF4-FFF2-40B4-BE49-F238E27FC236}">
                <a16:creationId xmlns:a16="http://schemas.microsoft.com/office/drawing/2014/main" id="{7E4F9BC9-7581-458B-A961-6A8880C3435C}"/>
              </a:ext>
            </a:extLst>
          </p:cNvPr>
          <p:cNvSpPr>
            <a:spLocks noGrp="1"/>
          </p:cNvSpPr>
          <p:nvPr>
            <p:ph idx="1"/>
          </p:nvPr>
        </p:nvSpPr>
        <p:spPr>
          <a:xfrm>
            <a:off x="4927853" y="1824388"/>
            <a:ext cx="6921768" cy="4200631"/>
          </a:xfrm>
        </p:spPr>
        <p:txBody>
          <a:bodyPr>
            <a:noAutofit/>
          </a:bodyPr>
          <a:lstStyle/>
          <a:p>
            <a:pPr marL="0" indent="0" algn="just">
              <a:lnSpc>
                <a:spcPct val="100000"/>
              </a:lnSpc>
              <a:spcBef>
                <a:spcPts val="0"/>
              </a:spcBef>
              <a:buNone/>
            </a:pPr>
            <a:r>
              <a:rPr lang="en-US" sz="2100" dirty="0">
                <a:latin typeface="Helvetica LT Std Cond" panose="020B0506020202030204" pitchFamily="34" charset="0"/>
              </a:rPr>
              <a:t>Nevada HAND is the state’s largest affordable housing developer and a 501(c)(3) nonprofit who is dedicated to the </a:t>
            </a:r>
            <a:r>
              <a:rPr lang="en-US" sz="2100" b="1" dirty="0">
                <a:solidFill>
                  <a:srgbClr val="B83C26"/>
                </a:solidFill>
                <a:latin typeface="Helvetica LT Std Cond" panose="020B0506020202030204" pitchFamily="34" charset="0"/>
              </a:rPr>
              <a:t>development</a:t>
            </a:r>
            <a:r>
              <a:rPr lang="en-US" sz="2100" dirty="0">
                <a:latin typeface="Helvetica LT Std Cond" panose="020B0506020202030204" pitchFamily="34" charset="0"/>
              </a:rPr>
              <a:t>, </a:t>
            </a:r>
            <a:r>
              <a:rPr lang="en-US" sz="2100" b="1" dirty="0">
                <a:solidFill>
                  <a:srgbClr val="B83C26"/>
                </a:solidFill>
                <a:latin typeface="Helvetica LT Std Cond" panose="020B0506020202030204" pitchFamily="34" charset="0"/>
              </a:rPr>
              <a:t>construction,</a:t>
            </a:r>
            <a:r>
              <a:rPr lang="en-US" sz="2100" dirty="0">
                <a:latin typeface="Helvetica LT Std Cond" panose="020B0506020202030204" pitchFamily="34" charset="0"/>
              </a:rPr>
              <a:t> </a:t>
            </a:r>
            <a:r>
              <a:rPr lang="en-US" sz="2100" b="1" dirty="0">
                <a:solidFill>
                  <a:srgbClr val="B83C26"/>
                </a:solidFill>
                <a:latin typeface="Helvetica LT Std Cond" panose="020B0506020202030204" pitchFamily="34" charset="0"/>
              </a:rPr>
              <a:t>management, </a:t>
            </a:r>
            <a:r>
              <a:rPr lang="en-US" sz="2100" b="1" dirty="0">
                <a:latin typeface="Helvetica LT Std Cond" panose="020B0506020202030204" pitchFamily="34" charset="0"/>
              </a:rPr>
              <a:t>and </a:t>
            </a:r>
            <a:r>
              <a:rPr lang="en-US" sz="2100" b="1" dirty="0">
                <a:solidFill>
                  <a:srgbClr val="B83C26"/>
                </a:solidFill>
                <a:latin typeface="Helvetica LT Std Cond" panose="020B0506020202030204" pitchFamily="34" charset="0"/>
              </a:rPr>
              <a:t>preservation</a:t>
            </a:r>
            <a:r>
              <a:rPr lang="en-US" sz="2100" dirty="0">
                <a:latin typeface="Helvetica LT Std Cond" panose="020B0506020202030204" pitchFamily="34" charset="0"/>
              </a:rPr>
              <a:t> of high-quality affordable apartment communities throughout Southern Nevada.</a:t>
            </a:r>
          </a:p>
          <a:p>
            <a:pPr marL="0" indent="0" algn="just">
              <a:lnSpc>
                <a:spcPct val="100000"/>
              </a:lnSpc>
              <a:spcBef>
                <a:spcPts val="0"/>
              </a:spcBef>
              <a:buNone/>
            </a:pPr>
            <a:endParaRPr lang="en-US" sz="2100" dirty="0">
              <a:latin typeface="Helvetica LT Std Cond" panose="020B0506020202030204" pitchFamily="34" charset="0"/>
            </a:endParaRPr>
          </a:p>
          <a:p>
            <a:pPr marL="0" indent="0" algn="just">
              <a:lnSpc>
                <a:spcPct val="100000"/>
              </a:lnSpc>
              <a:spcBef>
                <a:spcPts val="0"/>
              </a:spcBef>
              <a:buNone/>
            </a:pPr>
            <a:r>
              <a:rPr lang="en-US" sz="2100" dirty="0">
                <a:latin typeface="Helvetica LT Std Cond" panose="020B0506020202030204" pitchFamily="34" charset="0"/>
              </a:rPr>
              <a:t>We seek to </a:t>
            </a:r>
            <a:r>
              <a:rPr lang="en-US" sz="2100" b="0" i="0" dirty="0">
                <a:effectLst/>
                <a:latin typeface="Helvetica LT Std Cond" panose="020B0506020202030204" pitchFamily="34" charset="0"/>
              </a:rPr>
              <a:t>improve the lives of low-income </a:t>
            </a:r>
            <a:r>
              <a:rPr lang="en-US" sz="2100" dirty="0">
                <a:latin typeface="Helvetica LT Std Cond" panose="020B0506020202030204" pitchFamily="34" charset="0"/>
              </a:rPr>
              <a:t>working families and seniors </a:t>
            </a:r>
            <a:r>
              <a:rPr lang="en-US" sz="2100" b="0" i="0" dirty="0">
                <a:effectLst/>
                <a:latin typeface="Helvetica LT Std Cond" panose="020B0506020202030204" pitchFamily="34" charset="0"/>
              </a:rPr>
              <a:t>by providing positive living environments, where healthy, engaged residents can improve their economic status and take pride in their communities.</a:t>
            </a:r>
          </a:p>
        </p:txBody>
      </p:sp>
      <p:pic>
        <p:nvPicPr>
          <p:cNvPr id="5" name="Picture 4" descr="A group of people standing next to a tree&#10;&#10;Description automatically generated">
            <a:extLst>
              <a:ext uri="{FF2B5EF4-FFF2-40B4-BE49-F238E27FC236}">
                <a16:creationId xmlns:a16="http://schemas.microsoft.com/office/drawing/2014/main" id="{5264E498-C922-49DD-A1CA-2B2BCCF097AD}"/>
              </a:ext>
            </a:extLst>
          </p:cNvPr>
          <p:cNvPicPr>
            <a:picLocks noChangeAspect="1"/>
          </p:cNvPicPr>
          <p:nvPr/>
        </p:nvPicPr>
        <p:blipFill rotWithShape="1">
          <a:blip r:embed="rId3">
            <a:extLst>
              <a:ext uri="{28A0092B-C50C-407E-A947-70E740481C1C}">
                <a14:useLocalDpi xmlns:a14="http://schemas.microsoft.com/office/drawing/2010/main" val="0"/>
              </a:ext>
            </a:extLst>
          </a:blip>
          <a:srcRect l="35409" r="19471" b="-1"/>
          <a:stretch/>
        </p:blipFill>
        <p:spPr>
          <a:xfrm>
            <a:off x="20" y="10"/>
            <a:ext cx="4635571" cy="6857990"/>
          </a:xfrm>
          <a:prstGeom prst="rect">
            <a:avLst/>
          </a:prstGeom>
          <a:effectLst/>
        </p:spPr>
      </p:pic>
    </p:spTree>
    <p:extLst>
      <p:ext uri="{BB962C8B-B14F-4D97-AF65-F5344CB8AC3E}">
        <p14:creationId xmlns:p14="http://schemas.microsoft.com/office/powerpoint/2010/main" val="2190094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9041-E828-4813-88AD-E62E7F6AF08D}"/>
              </a:ext>
            </a:extLst>
          </p:cNvPr>
          <p:cNvSpPr>
            <a:spLocks noGrp="1"/>
          </p:cNvSpPr>
          <p:nvPr>
            <p:ph type="title"/>
          </p:nvPr>
        </p:nvSpPr>
        <p:spPr>
          <a:xfrm>
            <a:off x="643467" y="321734"/>
            <a:ext cx="10905066" cy="1135737"/>
          </a:xfrm>
        </p:spPr>
        <p:txBody>
          <a:bodyPr>
            <a:normAutofit/>
          </a:bodyPr>
          <a:lstStyle/>
          <a:p>
            <a:r>
              <a:rPr lang="en-US" b="1" dirty="0">
                <a:solidFill>
                  <a:srgbClr val="1D355E"/>
                </a:solidFill>
                <a:latin typeface="Gotham" panose="02000804030000020004" pitchFamily="50" charset="0"/>
              </a:rPr>
              <a:t>Company Timeline</a:t>
            </a:r>
          </a:p>
        </p:txBody>
      </p:sp>
      <p:graphicFrame>
        <p:nvGraphicFramePr>
          <p:cNvPr id="5" name="Content Placeholder 2">
            <a:extLst>
              <a:ext uri="{FF2B5EF4-FFF2-40B4-BE49-F238E27FC236}">
                <a16:creationId xmlns:a16="http://schemas.microsoft.com/office/drawing/2014/main" id="{D7CA5ED8-EFA2-41A4-8463-82CB3DBD4D6C}"/>
              </a:ext>
            </a:extLst>
          </p:cNvPr>
          <p:cNvGraphicFramePr>
            <a:graphicFrameLocks noGrp="1"/>
          </p:cNvGraphicFramePr>
          <p:nvPr>
            <p:ph idx="1"/>
            <p:extLst>
              <p:ext uri="{D42A27DB-BD31-4B8C-83A1-F6EECF244321}">
                <p14:modId xmlns:p14="http://schemas.microsoft.com/office/powerpoint/2010/main" val="1637318052"/>
              </p:ext>
            </p:extLst>
          </p:nvPr>
        </p:nvGraphicFramePr>
        <p:xfrm>
          <a:off x="838200" y="1457471"/>
          <a:ext cx="10710333" cy="43925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5485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9041-E828-4813-88AD-E62E7F6AF08D}"/>
              </a:ext>
            </a:extLst>
          </p:cNvPr>
          <p:cNvSpPr>
            <a:spLocks noGrp="1"/>
          </p:cNvSpPr>
          <p:nvPr>
            <p:ph type="title"/>
          </p:nvPr>
        </p:nvSpPr>
        <p:spPr>
          <a:xfrm>
            <a:off x="643467" y="321734"/>
            <a:ext cx="10905066" cy="1135737"/>
          </a:xfrm>
        </p:spPr>
        <p:txBody>
          <a:bodyPr>
            <a:normAutofit/>
          </a:bodyPr>
          <a:lstStyle/>
          <a:p>
            <a:r>
              <a:rPr lang="en-US" b="1" dirty="0">
                <a:solidFill>
                  <a:srgbClr val="1D355E"/>
                </a:solidFill>
                <a:latin typeface="Gotham" panose="02000804030000020004" pitchFamily="50" charset="0"/>
              </a:rPr>
              <a:t>Company Timeline</a:t>
            </a:r>
          </a:p>
        </p:txBody>
      </p:sp>
      <p:graphicFrame>
        <p:nvGraphicFramePr>
          <p:cNvPr id="5" name="Content Placeholder 2">
            <a:extLst>
              <a:ext uri="{FF2B5EF4-FFF2-40B4-BE49-F238E27FC236}">
                <a16:creationId xmlns:a16="http://schemas.microsoft.com/office/drawing/2014/main" id="{D7CA5ED8-EFA2-41A4-8463-82CB3DBD4D6C}"/>
              </a:ext>
            </a:extLst>
          </p:cNvPr>
          <p:cNvGraphicFramePr>
            <a:graphicFrameLocks noGrp="1"/>
          </p:cNvGraphicFramePr>
          <p:nvPr>
            <p:ph idx="1"/>
            <p:extLst>
              <p:ext uri="{D42A27DB-BD31-4B8C-83A1-F6EECF244321}">
                <p14:modId xmlns:p14="http://schemas.microsoft.com/office/powerpoint/2010/main" val="1010231146"/>
              </p:ext>
            </p:extLst>
          </p:nvPr>
        </p:nvGraphicFramePr>
        <p:xfrm>
          <a:off x="838199" y="1457471"/>
          <a:ext cx="10710334" cy="4534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ardrop 6">
            <a:extLst>
              <a:ext uri="{FF2B5EF4-FFF2-40B4-BE49-F238E27FC236}">
                <a16:creationId xmlns:a16="http://schemas.microsoft.com/office/drawing/2014/main" id="{5EB456C7-FEE8-4127-A65E-2290BC60D397}"/>
              </a:ext>
            </a:extLst>
          </p:cNvPr>
          <p:cNvSpPr/>
          <p:nvPr/>
        </p:nvSpPr>
        <p:spPr>
          <a:xfrm rot="18900000">
            <a:off x="9297486" y="5158964"/>
            <a:ext cx="322937" cy="322937"/>
          </a:xfrm>
          <a:prstGeom prst="teardrop">
            <a:avLst>
              <a:gd name="adj" fmla="val 115000"/>
            </a:avLst>
          </a:prstGeom>
        </p:spPr>
        <p:style>
          <a:lnRef idx="2">
            <a:schemeClr val="accent2">
              <a:hueOff val="5305384"/>
              <a:satOff val="9000"/>
              <a:lumOff val="-327"/>
              <a:alphaOff val="0"/>
            </a:schemeClr>
          </a:lnRef>
          <a:fillRef idx="1">
            <a:schemeClr val="accent2">
              <a:hueOff val="5305384"/>
              <a:satOff val="9000"/>
              <a:lumOff val="-327"/>
              <a:alphaOff val="0"/>
            </a:schemeClr>
          </a:fillRef>
          <a:effectRef idx="0">
            <a:schemeClr val="accent2">
              <a:hueOff val="5305384"/>
              <a:satOff val="9000"/>
              <a:lumOff val="-327"/>
              <a:alphaOff val="0"/>
            </a:schemeClr>
          </a:effectRef>
          <a:fontRef idx="minor">
            <a:schemeClr val="lt1"/>
          </a:fontRef>
        </p:style>
      </p:sp>
      <p:sp>
        <p:nvSpPr>
          <p:cNvPr id="8" name="Oval 7">
            <a:extLst>
              <a:ext uri="{FF2B5EF4-FFF2-40B4-BE49-F238E27FC236}">
                <a16:creationId xmlns:a16="http://schemas.microsoft.com/office/drawing/2014/main" id="{0E2998D3-38DD-4B76-B3B1-77459BDB423F}"/>
              </a:ext>
            </a:extLst>
          </p:cNvPr>
          <p:cNvSpPr/>
          <p:nvPr/>
        </p:nvSpPr>
        <p:spPr>
          <a:xfrm>
            <a:off x="9333361" y="5182313"/>
            <a:ext cx="251186" cy="25118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9" name="Straight Connector 8">
            <a:extLst>
              <a:ext uri="{FF2B5EF4-FFF2-40B4-BE49-F238E27FC236}">
                <a16:creationId xmlns:a16="http://schemas.microsoft.com/office/drawing/2014/main" id="{8344FD01-95EB-4519-AFBA-7D7B7CB64BAB}"/>
              </a:ext>
            </a:extLst>
          </p:cNvPr>
          <p:cNvSpPr/>
          <p:nvPr/>
        </p:nvSpPr>
        <p:spPr>
          <a:xfrm>
            <a:off x="9462215" y="3749842"/>
            <a:ext cx="0" cy="1342239"/>
          </a:xfrm>
          <a:prstGeom prst="line">
            <a:avLst/>
          </a:prstGeom>
          <a:noFill/>
          <a:ln w="12700" cap="flat" cmpd="sng" algn="ctr">
            <a:solidFill>
              <a:schemeClr val="accent2">
                <a:hueOff val="-242561"/>
                <a:satOff val="-13988"/>
                <a:lumOff val="1438"/>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0" name="Oval 9">
            <a:extLst>
              <a:ext uri="{FF2B5EF4-FFF2-40B4-BE49-F238E27FC236}">
                <a16:creationId xmlns:a16="http://schemas.microsoft.com/office/drawing/2014/main" id="{565BFF79-5EF8-4525-BE22-2304BE790F0B}"/>
              </a:ext>
            </a:extLst>
          </p:cNvPr>
          <p:cNvSpPr/>
          <p:nvPr/>
        </p:nvSpPr>
        <p:spPr>
          <a:xfrm>
            <a:off x="9447067" y="3664955"/>
            <a:ext cx="84887" cy="84887"/>
          </a:xfrm>
          <a:prstGeom prst="ellipse">
            <a:avLst/>
          </a:prstGeom>
          <a:solidFill>
            <a:schemeClr val="accent2">
              <a:hueOff val="-727682"/>
              <a:satOff val="-41964"/>
              <a:lumOff val="4314"/>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 name="TextBox 2">
            <a:extLst>
              <a:ext uri="{FF2B5EF4-FFF2-40B4-BE49-F238E27FC236}">
                <a16:creationId xmlns:a16="http://schemas.microsoft.com/office/drawing/2014/main" id="{C43A62C3-BC57-42CE-BCF8-9C09A95168D6}"/>
              </a:ext>
            </a:extLst>
          </p:cNvPr>
          <p:cNvSpPr txBox="1"/>
          <p:nvPr/>
        </p:nvSpPr>
        <p:spPr>
          <a:xfrm>
            <a:off x="9596859" y="3813758"/>
            <a:ext cx="2480838" cy="1323439"/>
          </a:xfrm>
          <a:prstGeom prst="rect">
            <a:avLst/>
          </a:prstGeom>
          <a:noFill/>
        </p:spPr>
        <p:txBody>
          <a:bodyPr wrap="square" rtlCol="0">
            <a:spAutoFit/>
          </a:bodyPr>
          <a:lstStyle/>
          <a:p>
            <a:r>
              <a:rPr lang="en-US" sz="1600" dirty="0">
                <a:latin typeface="Helvetica LT Std Cond" panose="020B0506020202030204" pitchFamily="34" charset="0"/>
              </a:rPr>
              <a:t>Nevada HAND begins construction on Decatur Commons, our largest (480-unit) multi-family apartment community to date </a:t>
            </a:r>
          </a:p>
        </p:txBody>
      </p:sp>
      <p:grpSp>
        <p:nvGrpSpPr>
          <p:cNvPr id="11" name="Group 10">
            <a:extLst>
              <a:ext uri="{FF2B5EF4-FFF2-40B4-BE49-F238E27FC236}">
                <a16:creationId xmlns:a16="http://schemas.microsoft.com/office/drawing/2014/main" id="{8CB34DA5-028B-4BA4-928B-D738222885FA}"/>
              </a:ext>
            </a:extLst>
          </p:cNvPr>
          <p:cNvGrpSpPr/>
          <p:nvPr/>
        </p:nvGrpSpPr>
        <p:grpSpPr>
          <a:xfrm>
            <a:off x="4982865" y="3200588"/>
            <a:ext cx="6963473" cy="2349378"/>
            <a:chOff x="4470382" y="3496470"/>
            <a:chExt cx="6963473" cy="2349378"/>
          </a:xfrm>
        </p:grpSpPr>
        <p:sp>
          <p:nvSpPr>
            <p:cNvPr id="12" name="Rectangle 11">
              <a:extLst>
                <a:ext uri="{FF2B5EF4-FFF2-40B4-BE49-F238E27FC236}">
                  <a16:creationId xmlns:a16="http://schemas.microsoft.com/office/drawing/2014/main" id="{344C801A-E843-42E2-8602-880ED944298C}"/>
                </a:ext>
              </a:extLst>
            </p:cNvPr>
            <p:cNvSpPr/>
            <p:nvPr/>
          </p:nvSpPr>
          <p:spPr>
            <a:xfrm>
              <a:off x="4470382" y="3496470"/>
              <a:ext cx="2226270" cy="4568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TextBox 12">
              <a:extLst>
                <a:ext uri="{FF2B5EF4-FFF2-40B4-BE49-F238E27FC236}">
                  <a16:creationId xmlns:a16="http://schemas.microsoft.com/office/drawing/2014/main" id="{3182716A-807A-4F00-96B9-3F2DB98DE921}"/>
                </a:ext>
              </a:extLst>
            </p:cNvPr>
            <p:cNvSpPr txBox="1"/>
            <p:nvPr/>
          </p:nvSpPr>
          <p:spPr>
            <a:xfrm>
              <a:off x="9207585" y="5389023"/>
              <a:ext cx="2226270" cy="4568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Helvetica LT Std Cond" panose="020B0506020202030204" pitchFamily="34" charset="0"/>
                </a:rPr>
                <a:t>2021</a:t>
              </a:r>
            </a:p>
          </p:txBody>
        </p:sp>
      </p:grpSp>
    </p:spTree>
    <p:extLst>
      <p:ext uri="{BB962C8B-B14F-4D97-AF65-F5344CB8AC3E}">
        <p14:creationId xmlns:p14="http://schemas.microsoft.com/office/powerpoint/2010/main" val="846101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9041-E828-4813-88AD-E62E7F6AF08D}"/>
              </a:ext>
            </a:extLst>
          </p:cNvPr>
          <p:cNvSpPr>
            <a:spLocks noGrp="1"/>
          </p:cNvSpPr>
          <p:nvPr>
            <p:ph type="title"/>
          </p:nvPr>
        </p:nvSpPr>
        <p:spPr>
          <a:xfrm>
            <a:off x="4965432" y="549371"/>
            <a:ext cx="6586491" cy="1286160"/>
          </a:xfrm>
        </p:spPr>
        <p:txBody>
          <a:bodyPr anchor="b">
            <a:normAutofit/>
          </a:bodyPr>
          <a:lstStyle/>
          <a:p>
            <a:r>
              <a:rPr lang="en-US" b="1" dirty="0">
                <a:solidFill>
                  <a:srgbClr val="1D355E"/>
                </a:solidFill>
                <a:latin typeface="Gotham" panose="02000804030000020004" pitchFamily="50" charset="0"/>
              </a:rPr>
              <a:t>Mission and Vision</a:t>
            </a:r>
          </a:p>
        </p:txBody>
      </p:sp>
      <p:sp>
        <p:nvSpPr>
          <p:cNvPr id="3" name="Content Placeholder 2">
            <a:extLst>
              <a:ext uri="{FF2B5EF4-FFF2-40B4-BE49-F238E27FC236}">
                <a16:creationId xmlns:a16="http://schemas.microsoft.com/office/drawing/2014/main" id="{7E4F9BC9-7581-458B-A961-6A8880C3435C}"/>
              </a:ext>
            </a:extLst>
          </p:cNvPr>
          <p:cNvSpPr>
            <a:spLocks noGrp="1"/>
          </p:cNvSpPr>
          <p:nvPr>
            <p:ph idx="1"/>
          </p:nvPr>
        </p:nvSpPr>
        <p:spPr>
          <a:xfrm>
            <a:off x="4965434" y="2190751"/>
            <a:ext cx="6586489" cy="3999882"/>
          </a:xfrm>
        </p:spPr>
        <p:txBody>
          <a:bodyPr>
            <a:noAutofit/>
          </a:bodyPr>
          <a:lstStyle/>
          <a:p>
            <a:pPr marL="0" indent="0" algn="just">
              <a:lnSpc>
                <a:spcPct val="100000"/>
              </a:lnSpc>
              <a:spcBef>
                <a:spcPts val="0"/>
              </a:spcBef>
              <a:buClr>
                <a:schemeClr val="tx1"/>
              </a:buClr>
              <a:buNone/>
            </a:pPr>
            <a:r>
              <a:rPr lang="en-US" sz="2000" b="1" i="0" dirty="0">
                <a:solidFill>
                  <a:srgbClr val="C00000"/>
                </a:solidFill>
                <a:effectLst/>
                <a:latin typeface="Helvetica LT Std Cond" panose="020B0506020202030204" pitchFamily="34" charset="0"/>
              </a:rPr>
              <a:t>Mission Statement</a:t>
            </a:r>
          </a:p>
          <a:p>
            <a:pPr marL="0" indent="0" algn="just">
              <a:lnSpc>
                <a:spcPct val="100000"/>
              </a:lnSpc>
              <a:spcBef>
                <a:spcPts val="0"/>
              </a:spcBef>
              <a:buClr>
                <a:schemeClr val="tx1"/>
              </a:buClr>
              <a:buNone/>
            </a:pPr>
            <a:r>
              <a:rPr lang="en-US" sz="2000" b="0" i="0" dirty="0">
                <a:effectLst/>
                <a:latin typeface="Helvetica LT Std Cond" panose="020B0506020202030204" pitchFamily="34" charset="0"/>
              </a:rPr>
              <a:t>Nevada HAND improves the lives of low-income individuals by providing affordable housing solutions and supportive services.</a:t>
            </a:r>
          </a:p>
          <a:p>
            <a:pPr marL="0" indent="0" algn="just">
              <a:lnSpc>
                <a:spcPct val="100000"/>
              </a:lnSpc>
              <a:spcBef>
                <a:spcPts val="0"/>
              </a:spcBef>
              <a:buClr>
                <a:schemeClr val="tx1"/>
              </a:buClr>
              <a:buNone/>
            </a:pPr>
            <a:endParaRPr lang="en-US" sz="2000" b="0" i="0" dirty="0">
              <a:effectLst/>
              <a:latin typeface="Helvetica LT Std Cond" panose="020B0506020202030204" pitchFamily="34" charset="0"/>
            </a:endParaRPr>
          </a:p>
          <a:p>
            <a:pPr marL="0" indent="0" algn="just">
              <a:lnSpc>
                <a:spcPct val="100000"/>
              </a:lnSpc>
              <a:spcBef>
                <a:spcPts val="0"/>
              </a:spcBef>
              <a:buNone/>
            </a:pPr>
            <a:r>
              <a:rPr lang="en-US" sz="2000" b="1" dirty="0">
                <a:solidFill>
                  <a:srgbClr val="C00000"/>
                </a:solidFill>
                <a:latin typeface="Helvetica LT Std Cond" panose="020B0506020202030204" pitchFamily="34" charset="0"/>
              </a:rPr>
              <a:t>Vision Statement</a:t>
            </a:r>
          </a:p>
          <a:p>
            <a:pPr marL="0" indent="0" algn="just">
              <a:lnSpc>
                <a:spcPct val="100000"/>
              </a:lnSpc>
              <a:spcBef>
                <a:spcPts val="0"/>
              </a:spcBef>
              <a:buNone/>
            </a:pPr>
            <a:r>
              <a:rPr lang="en-US" sz="2000" b="0" i="0" u="none" strike="noStrike" baseline="0" dirty="0">
                <a:latin typeface="Helvetica LT Std Cond" panose="020B0506020202030204" pitchFamily="34" charset="0"/>
              </a:rPr>
              <a:t>Nevada HAND is committed to providing positive living environments where healthy, engaged residents can improve their economic status and take pride in their communities. We believe that providing opportunities and support for economic stability, wellness, education, and community engagement will help our residents reach their full potential, stabilize families, and transform lives. </a:t>
            </a:r>
            <a:endParaRPr lang="en-US" sz="2000" b="0" i="0" dirty="0">
              <a:effectLst/>
              <a:latin typeface="Helvetica LT Std Cond" panose="020B0506020202030204" pitchFamily="34" charset="0"/>
            </a:endParaRPr>
          </a:p>
        </p:txBody>
      </p:sp>
      <p:pic>
        <p:nvPicPr>
          <p:cNvPr id="7" name="Picture 6" descr="A person sitting on a table&#10;&#10;Description automatically generated">
            <a:extLst>
              <a:ext uri="{FF2B5EF4-FFF2-40B4-BE49-F238E27FC236}">
                <a16:creationId xmlns:a16="http://schemas.microsoft.com/office/drawing/2014/main" id="{331D4705-9392-4735-92D9-68307CD17945}"/>
              </a:ext>
            </a:extLst>
          </p:cNvPr>
          <p:cNvPicPr>
            <a:picLocks noChangeAspect="1"/>
          </p:cNvPicPr>
          <p:nvPr/>
        </p:nvPicPr>
        <p:blipFill rotWithShape="1">
          <a:blip r:embed="rId3">
            <a:extLst>
              <a:ext uri="{28A0092B-C50C-407E-A947-70E740481C1C}">
                <a14:useLocalDpi xmlns:a14="http://schemas.microsoft.com/office/drawing/2010/main" val="0"/>
              </a:ext>
            </a:extLst>
          </a:blip>
          <a:srcRect l="23829" t="-1" r="31051" b="-1"/>
          <a:stretch/>
        </p:blipFill>
        <p:spPr>
          <a:xfrm>
            <a:off x="20" y="10"/>
            <a:ext cx="4635571" cy="6857990"/>
          </a:xfrm>
          <a:prstGeom prst="rect">
            <a:avLst/>
          </a:prstGeom>
          <a:effectLst/>
        </p:spPr>
      </p:pic>
    </p:spTree>
    <p:extLst>
      <p:ext uri="{BB962C8B-B14F-4D97-AF65-F5344CB8AC3E}">
        <p14:creationId xmlns:p14="http://schemas.microsoft.com/office/powerpoint/2010/main" val="1624037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9041-E828-4813-88AD-E62E7F6AF08D}"/>
              </a:ext>
            </a:extLst>
          </p:cNvPr>
          <p:cNvSpPr>
            <a:spLocks noGrp="1"/>
          </p:cNvSpPr>
          <p:nvPr>
            <p:ph type="title"/>
          </p:nvPr>
        </p:nvSpPr>
        <p:spPr>
          <a:xfrm>
            <a:off x="5687944" y="142007"/>
            <a:ext cx="5863977" cy="1286160"/>
          </a:xfrm>
        </p:spPr>
        <p:txBody>
          <a:bodyPr anchor="b">
            <a:normAutofit/>
          </a:bodyPr>
          <a:lstStyle/>
          <a:p>
            <a:r>
              <a:rPr lang="en-US" b="1" dirty="0">
                <a:solidFill>
                  <a:srgbClr val="1D355E"/>
                </a:solidFill>
                <a:latin typeface="Gotham" panose="02000804030000020004" pitchFamily="50" charset="0"/>
              </a:rPr>
              <a:t>Property Portfolio</a:t>
            </a:r>
          </a:p>
        </p:txBody>
      </p:sp>
      <p:sp>
        <p:nvSpPr>
          <p:cNvPr id="8" name="Content Placeholder 2">
            <a:extLst>
              <a:ext uri="{FF2B5EF4-FFF2-40B4-BE49-F238E27FC236}">
                <a16:creationId xmlns:a16="http://schemas.microsoft.com/office/drawing/2014/main" id="{C70C9F0D-EA8E-42DA-8F29-BC8CF51465FB}"/>
              </a:ext>
            </a:extLst>
          </p:cNvPr>
          <p:cNvSpPr txBox="1">
            <a:spLocks/>
          </p:cNvSpPr>
          <p:nvPr/>
        </p:nvSpPr>
        <p:spPr>
          <a:xfrm>
            <a:off x="5687944" y="1936923"/>
            <a:ext cx="5779885" cy="44788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spcAft>
                <a:spcPts val="600"/>
              </a:spcAft>
              <a:buFont typeface="Arial" panose="020B0604020202020204" pitchFamily="34" charset="0"/>
              <a:buNone/>
            </a:pPr>
            <a:r>
              <a:rPr lang="en-US" sz="2100" b="1" dirty="0">
                <a:latin typeface="Helvetica LT Std Cond" panose="020B0506020202030204" pitchFamily="34" charset="0"/>
                <a:ea typeface="Times New Roman" panose="02020603050405020304" pitchFamily="18" charset="0"/>
              </a:rPr>
              <a:t>Nevada HAND serves over </a:t>
            </a:r>
            <a:r>
              <a:rPr lang="en-US" sz="2100" b="1" dirty="0">
                <a:solidFill>
                  <a:srgbClr val="B83C26"/>
                </a:solidFill>
                <a:latin typeface="Helvetica LT Std Cond" panose="020B0506020202030204" pitchFamily="34" charset="0"/>
                <a:ea typeface="Times New Roman" panose="02020603050405020304" pitchFamily="18" charset="0"/>
              </a:rPr>
              <a:t>8,000 people </a:t>
            </a:r>
            <a:r>
              <a:rPr lang="en-US" sz="2100" b="1" dirty="0">
                <a:latin typeface="Helvetica LT Std Cond" panose="020B0506020202030204" pitchFamily="34" charset="0"/>
                <a:ea typeface="Times New Roman" panose="02020603050405020304" pitchFamily="18" charset="0"/>
              </a:rPr>
              <a:t>every day</a:t>
            </a:r>
            <a:r>
              <a:rPr lang="en-US" sz="2100" dirty="0">
                <a:latin typeface="Helvetica LT Std Cond" panose="020B0506020202030204" pitchFamily="34" charset="0"/>
                <a:ea typeface="Times New Roman" panose="02020603050405020304" pitchFamily="18" charset="0"/>
              </a:rPr>
              <a:t>, </a:t>
            </a:r>
            <a:r>
              <a:rPr lang="en-US" sz="2100" b="1" dirty="0">
                <a:latin typeface="Helvetica LT Std Cond" panose="020B0506020202030204" pitchFamily="34" charset="0"/>
                <a:ea typeface="Times New Roman" panose="02020603050405020304" pitchFamily="18" charset="0"/>
              </a:rPr>
              <a:t>including working adults, children, and seniors. </a:t>
            </a:r>
          </a:p>
          <a:p>
            <a:pPr marL="0" indent="0" algn="just">
              <a:spcBef>
                <a:spcPts val="0"/>
              </a:spcBef>
              <a:spcAft>
                <a:spcPts val="600"/>
              </a:spcAft>
              <a:buFont typeface="Arial" panose="020B0604020202020204" pitchFamily="34" charset="0"/>
              <a:buNone/>
            </a:pPr>
            <a:endParaRPr lang="en-US" sz="2100" b="1" dirty="0">
              <a:latin typeface="Helvetica LT Std Cond" panose="020B0506020202030204" pitchFamily="34" charset="0"/>
              <a:ea typeface="Times New Roman" panose="02020603050405020304" pitchFamily="18" charset="0"/>
            </a:endParaRPr>
          </a:p>
          <a:p>
            <a:pPr marL="0" indent="0" algn="just">
              <a:spcBef>
                <a:spcPts val="0"/>
              </a:spcBef>
              <a:spcAft>
                <a:spcPts val="600"/>
              </a:spcAft>
              <a:buFont typeface="Arial" panose="020B0604020202020204" pitchFamily="34" charset="0"/>
              <a:buNone/>
            </a:pPr>
            <a:r>
              <a:rPr lang="en-US" sz="2100" b="1" dirty="0">
                <a:latin typeface="Helvetica LT Std Cond" panose="020B0506020202030204" pitchFamily="34" charset="0"/>
                <a:ea typeface="Times New Roman" panose="02020603050405020304" pitchFamily="18" charset="0"/>
              </a:rPr>
              <a:t>Currently, Nevada HAND’s portfolio consists of:</a:t>
            </a:r>
          </a:p>
          <a:p>
            <a:pPr marL="0" indent="0" algn="just">
              <a:spcBef>
                <a:spcPts val="0"/>
              </a:spcBef>
              <a:spcAft>
                <a:spcPts val="600"/>
              </a:spcAft>
              <a:buNone/>
            </a:pPr>
            <a:endParaRPr lang="en-US" sz="2000" b="1" dirty="0">
              <a:solidFill>
                <a:srgbClr val="B83C26"/>
              </a:solidFill>
              <a:latin typeface="Helvetica LT Std Cond" panose="020B0506020202030204" pitchFamily="34" charset="0"/>
              <a:ea typeface="Times New Roman" panose="02020603050405020304" pitchFamily="18" charset="0"/>
            </a:endParaRPr>
          </a:p>
          <a:p>
            <a:pPr algn="just">
              <a:spcBef>
                <a:spcPts val="0"/>
              </a:spcBef>
              <a:spcAft>
                <a:spcPts val="600"/>
              </a:spcAft>
            </a:pPr>
            <a:r>
              <a:rPr lang="en-US" sz="2000" b="1" dirty="0">
                <a:latin typeface="Helvetica LT Std Cond"/>
                <a:ea typeface="Times New Roman" panose="02020603050405020304" pitchFamily="18" charset="0"/>
              </a:rPr>
              <a:t>35 affordable apartment communities</a:t>
            </a:r>
          </a:p>
          <a:p>
            <a:pPr lvl="1" algn="just">
              <a:spcBef>
                <a:spcPts val="0"/>
              </a:spcBef>
              <a:spcAft>
                <a:spcPts val="600"/>
              </a:spcAft>
            </a:pPr>
            <a:r>
              <a:rPr lang="en-US" sz="2000" b="1" dirty="0">
                <a:latin typeface="Helvetica LT Std Cond"/>
                <a:ea typeface="Times New Roman" panose="02020603050405020304" pitchFamily="18" charset="0"/>
              </a:rPr>
              <a:t>11 family communities</a:t>
            </a:r>
          </a:p>
          <a:p>
            <a:pPr lvl="1" algn="just">
              <a:spcBef>
                <a:spcPts val="0"/>
              </a:spcBef>
              <a:spcAft>
                <a:spcPts val="600"/>
              </a:spcAft>
            </a:pPr>
            <a:r>
              <a:rPr lang="en-US" sz="2000" b="1" dirty="0">
                <a:latin typeface="Helvetica LT Std Cond"/>
                <a:ea typeface="Times New Roman" panose="02020603050405020304" pitchFamily="18" charset="0"/>
              </a:rPr>
              <a:t>22 independent senior communities</a:t>
            </a:r>
          </a:p>
          <a:p>
            <a:pPr lvl="1" algn="just">
              <a:spcBef>
                <a:spcPts val="0"/>
              </a:spcBef>
              <a:spcAft>
                <a:spcPts val="600"/>
              </a:spcAft>
            </a:pPr>
            <a:r>
              <a:rPr lang="en-US" sz="2000" b="1" dirty="0">
                <a:latin typeface="Helvetica LT Std Cond"/>
                <a:ea typeface="Times New Roman" panose="02020603050405020304" pitchFamily="18" charset="0"/>
              </a:rPr>
              <a:t>2 assisted living communities</a:t>
            </a:r>
          </a:p>
          <a:p>
            <a:pPr algn="just">
              <a:spcBef>
                <a:spcPts val="0"/>
              </a:spcBef>
              <a:spcAft>
                <a:spcPts val="600"/>
              </a:spcAft>
            </a:pPr>
            <a:endParaRPr lang="en-US" sz="2000" b="1" dirty="0">
              <a:latin typeface="Helvetica LT Std Cond" panose="020B0506020202030204" pitchFamily="34" charset="0"/>
              <a:ea typeface="Times New Roman" panose="02020603050405020304" pitchFamily="18" charset="0"/>
            </a:endParaRPr>
          </a:p>
          <a:p>
            <a:pPr algn="just">
              <a:spcBef>
                <a:spcPts val="0"/>
              </a:spcBef>
              <a:spcAft>
                <a:spcPts val="600"/>
              </a:spcAft>
            </a:pPr>
            <a:r>
              <a:rPr lang="en-US" sz="2000" b="1" dirty="0">
                <a:latin typeface="Helvetica LT Std Cond"/>
                <a:ea typeface="Times New Roman" panose="02020603050405020304" pitchFamily="18" charset="0"/>
              </a:rPr>
              <a:t>5,000+ high-quality affordable apartment units</a:t>
            </a:r>
          </a:p>
          <a:p>
            <a:pPr algn="just">
              <a:spcBef>
                <a:spcPts val="0"/>
              </a:spcBef>
              <a:spcAft>
                <a:spcPts val="600"/>
              </a:spcAft>
            </a:pPr>
            <a:endParaRPr lang="en-US" sz="2100" dirty="0">
              <a:solidFill>
                <a:srgbClr val="B83C26"/>
              </a:solidFill>
              <a:latin typeface="Helvetica LT Std Cond" panose="020B0506020202030204" pitchFamily="34" charset="0"/>
              <a:ea typeface="Times New Roman" panose="02020603050405020304" pitchFamily="18" charset="0"/>
            </a:endParaRPr>
          </a:p>
        </p:txBody>
      </p:sp>
      <p:pic>
        <p:nvPicPr>
          <p:cNvPr id="4" name="Picture 3" descr="An aerial view of a large building&#10;&#10;Description automatically generated with low confidence">
            <a:extLst>
              <a:ext uri="{FF2B5EF4-FFF2-40B4-BE49-F238E27FC236}">
                <a16:creationId xmlns:a16="http://schemas.microsoft.com/office/drawing/2014/main" id="{32F7928C-D7EE-40B4-B215-199E7B39D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79142"/>
            <a:ext cx="4779063" cy="3578858"/>
          </a:xfrm>
          <a:prstGeom prst="rect">
            <a:avLst/>
          </a:prstGeom>
        </p:spPr>
      </p:pic>
      <p:pic>
        <p:nvPicPr>
          <p:cNvPr id="6" name="Picture 5" descr="A picture containing indoor, floor, wall, living&#10;&#10;Description automatically generated">
            <a:extLst>
              <a:ext uri="{FF2B5EF4-FFF2-40B4-BE49-F238E27FC236}">
                <a16:creationId xmlns:a16="http://schemas.microsoft.com/office/drawing/2014/main" id="{62B7C014-1E59-4623-A1FB-1F52054FC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44" y="1"/>
            <a:ext cx="4820007" cy="3428999"/>
          </a:xfrm>
          <a:prstGeom prst="rect">
            <a:avLst/>
          </a:prstGeom>
        </p:spPr>
      </p:pic>
    </p:spTree>
    <p:extLst>
      <p:ext uri="{BB962C8B-B14F-4D97-AF65-F5344CB8AC3E}">
        <p14:creationId xmlns:p14="http://schemas.microsoft.com/office/powerpoint/2010/main" val="3529650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5A4A-3BE0-42BE-9D27-3279E8C94431}"/>
              </a:ext>
            </a:extLst>
          </p:cNvPr>
          <p:cNvSpPr>
            <a:spLocks noGrp="1"/>
          </p:cNvSpPr>
          <p:nvPr>
            <p:ph type="title"/>
          </p:nvPr>
        </p:nvSpPr>
        <p:spPr>
          <a:xfrm>
            <a:off x="1018343" y="326173"/>
            <a:ext cx="8672202" cy="708102"/>
          </a:xfrm>
        </p:spPr>
        <p:txBody>
          <a:bodyPr/>
          <a:lstStyle/>
          <a:p>
            <a:r>
              <a:rPr lang="en-US" sz="4400" b="1" dirty="0">
                <a:solidFill>
                  <a:srgbClr val="1D355E"/>
                </a:solidFill>
                <a:latin typeface="Gotham" panose="02000804030000020004" pitchFamily="50" charset="0"/>
              </a:rPr>
              <a:t>HAND Senior Living</a:t>
            </a:r>
          </a:p>
        </p:txBody>
      </p:sp>
      <p:sp>
        <p:nvSpPr>
          <p:cNvPr id="4" name="Text Placeholder 3">
            <a:extLst>
              <a:ext uri="{FF2B5EF4-FFF2-40B4-BE49-F238E27FC236}">
                <a16:creationId xmlns:a16="http://schemas.microsoft.com/office/drawing/2014/main" id="{D124E48E-F721-4B49-A904-E35C81A7456E}"/>
              </a:ext>
            </a:extLst>
          </p:cNvPr>
          <p:cNvSpPr>
            <a:spLocks noGrp="1"/>
          </p:cNvSpPr>
          <p:nvPr>
            <p:ph type="body" sz="half" idx="2"/>
          </p:nvPr>
        </p:nvSpPr>
        <p:spPr>
          <a:xfrm>
            <a:off x="1018342" y="1265663"/>
            <a:ext cx="10475157" cy="4326674"/>
          </a:xfrm>
        </p:spPr>
        <p:txBody>
          <a:bodyPr vert="horz" lIns="91440" tIns="45720" rIns="91440" bIns="45720" rtlCol="0" anchor="t">
            <a:noAutofit/>
          </a:bodyPr>
          <a:lstStyle/>
          <a:p>
            <a:pPr marL="342900" indent="-342900" algn="just">
              <a:lnSpc>
                <a:spcPct val="120000"/>
              </a:lnSpc>
              <a:buFont typeface="Arial" panose="020B0604020202020204" pitchFamily="34" charset="0"/>
              <a:buChar char="•"/>
            </a:pPr>
            <a:r>
              <a:rPr lang="en-US" b="1" dirty="0">
                <a:latin typeface="Helvetica LT Std Cond" panose="020B0506020202030204" pitchFamily="34" charset="0"/>
              </a:rPr>
              <a:t>Assisted living is one of the fastest-growing long-term care options for aging seniors, and Nevada HAND is the only organization in Nevada to offer affordable assisted living communities. Silver Sky Assisted Living and Silver Sky at Deer Springs are Nevada HAND’s two all-inclusive assisted living communities that provide 180 units of affordable housing for seniors (55+).</a:t>
            </a:r>
          </a:p>
          <a:p>
            <a:pPr marL="342900" indent="-342900" algn="just">
              <a:lnSpc>
                <a:spcPct val="120000"/>
              </a:lnSpc>
              <a:buFont typeface="Arial" panose="020B0604020202020204" pitchFamily="34" charset="0"/>
              <a:buChar char="•"/>
            </a:pPr>
            <a:r>
              <a:rPr lang="en-US" b="1" dirty="0">
                <a:latin typeface="Helvetica LT Std Cond" panose="020B0506020202030204" pitchFamily="34" charset="0"/>
              </a:rPr>
              <a:t>Nevada HAND’s Assisted Living communities are designed for seniors who may not be able to live on their own safely, but do not require the higher level of care provided in a nursing home. Our Assisted Living communities, Silver Sky and Silver Sky at Deer Springs, offer the following:</a:t>
            </a:r>
          </a:p>
          <a:p>
            <a:pPr marL="800100" lvl="1" indent="-342900" algn="just">
              <a:lnSpc>
                <a:spcPct val="120000"/>
              </a:lnSpc>
              <a:buFont typeface="Arial" panose="020B0604020202020204" pitchFamily="34" charset="0"/>
              <a:buChar char="•"/>
            </a:pPr>
            <a:r>
              <a:rPr lang="en-US" sz="1600" b="1" dirty="0">
                <a:latin typeface="Helvetica LT Std Cond"/>
              </a:rPr>
              <a:t>Activities of daily living (bathing, dressing, personal hygiene, escorting, etc.)</a:t>
            </a:r>
          </a:p>
          <a:p>
            <a:pPr marL="800100" lvl="1" indent="-342900" algn="just">
              <a:lnSpc>
                <a:spcPct val="120000"/>
              </a:lnSpc>
              <a:buFont typeface="Arial" panose="020B0604020202020204" pitchFamily="34" charset="0"/>
              <a:buChar char="•"/>
            </a:pPr>
            <a:r>
              <a:rPr lang="en-US" sz="1600" b="1" dirty="0">
                <a:latin typeface="Helvetica LT Std Cond"/>
              </a:rPr>
              <a:t>Medication management</a:t>
            </a:r>
          </a:p>
          <a:p>
            <a:pPr marL="800100" lvl="1" indent="-342900" algn="just">
              <a:lnSpc>
                <a:spcPct val="120000"/>
              </a:lnSpc>
              <a:buFont typeface="Arial" panose="020B0604020202020204" pitchFamily="34" charset="0"/>
              <a:buChar char="•"/>
            </a:pPr>
            <a:r>
              <a:rPr lang="en-US" sz="1600" b="1" dirty="0">
                <a:latin typeface="Helvetica LT Std Cond"/>
              </a:rPr>
              <a:t>Meal service</a:t>
            </a:r>
          </a:p>
          <a:p>
            <a:pPr marL="800100" lvl="1" indent="-342900" algn="just">
              <a:lnSpc>
                <a:spcPct val="120000"/>
              </a:lnSpc>
              <a:buFont typeface="Arial" panose="020B0604020202020204" pitchFamily="34" charset="0"/>
              <a:buChar char="•"/>
            </a:pPr>
            <a:r>
              <a:rPr lang="en-US" sz="1600" b="1" dirty="0">
                <a:latin typeface="Helvetica LT Std Cond" panose="020B0506020202030204" pitchFamily="34" charset="0"/>
              </a:rPr>
              <a:t>Transportation</a:t>
            </a:r>
          </a:p>
          <a:p>
            <a:pPr marL="800100" lvl="1" indent="-342900" algn="just">
              <a:lnSpc>
                <a:spcPct val="120000"/>
              </a:lnSpc>
              <a:buFont typeface="Arial" panose="020B0604020202020204" pitchFamily="34" charset="0"/>
              <a:buChar char="•"/>
            </a:pPr>
            <a:r>
              <a:rPr lang="en-US" sz="1600" b="1" dirty="0">
                <a:latin typeface="Helvetica LT Std Cond" panose="020B0506020202030204" pitchFamily="34" charset="0"/>
              </a:rPr>
              <a:t>Housekeeping</a:t>
            </a:r>
          </a:p>
          <a:p>
            <a:pPr marL="800100" lvl="1" indent="-342900" algn="just">
              <a:lnSpc>
                <a:spcPct val="120000"/>
              </a:lnSpc>
              <a:buFont typeface="Arial" panose="020B0604020202020204" pitchFamily="34" charset="0"/>
              <a:buChar char="•"/>
            </a:pPr>
            <a:r>
              <a:rPr lang="en-US" sz="1600" b="1" dirty="0">
                <a:latin typeface="Helvetica LT Std Cond"/>
              </a:rPr>
              <a:t>Laundry Services</a:t>
            </a:r>
          </a:p>
          <a:p>
            <a:pPr marL="800100" lvl="1" indent="-342900" algn="just">
              <a:lnSpc>
                <a:spcPct val="120000"/>
              </a:lnSpc>
              <a:buFont typeface="Arial" panose="020B0604020202020204" pitchFamily="34" charset="0"/>
              <a:buChar char="•"/>
            </a:pPr>
            <a:r>
              <a:rPr lang="en-US" sz="1600" b="1" dirty="0">
                <a:latin typeface="Helvetica LT Std Cond"/>
              </a:rPr>
              <a:t>Life enrichment/community life activities</a:t>
            </a:r>
          </a:p>
          <a:p>
            <a:pPr marL="800100" lvl="1" indent="-342900" algn="just">
              <a:lnSpc>
                <a:spcPct val="120000"/>
              </a:lnSpc>
              <a:buFont typeface="Arial" panose="020B0604020202020204" pitchFamily="34" charset="0"/>
              <a:buChar char="•"/>
            </a:pPr>
            <a:r>
              <a:rPr lang="en-US" sz="1600" b="1" dirty="0">
                <a:latin typeface="Helvetica LT Std Cond"/>
              </a:rPr>
              <a:t>Coordination of care </a:t>
            </a:r>
          </a:p>
        </p:txBody>
      </p:sp>
      <p:pic>
        <p:nvPicPr>
          <p:cNvPr id="5" name="Picture 4" descr="A picture containing sky, outdoor, building&#10;&#10;Description automatically generated">
            <a:extLst>
              <a:ext uri="{FF2B5EF4-FFF2-40B4-BE49-F238E27FC236}">
                <a16:creationId xmlns:a16="http://schemas.microsoft.com/office/drawing/2014/main" id="{D6A96E2A-880A-42FD-9420-FEB2E1515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5000" y="3907584"/>
            <a:ext cx="3937000" cy="2950416"/>
          </a:xfrm>
          <a:prstGeom prst="rect">
            <a:avLst/>
          </a:prstGeom>
        </p:spPr>
      </p:pic>
    </p:spTree>
    <p:extLst>
      <p:ext uri="{BB962C8B-B14F-4D97-AF65-F5344CB8AC3E}">
        <p14:creationId xmlns:p14="http://schemas.microsoft.com/office/powerpoint/2010/main" val="34876216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1861</TotalTime>
  <Words>1407</Words>
  <Application>Microsoft Office PowerPoint</Application>
  <PresentationFormat>Widescreen</PresentationFormat>
  <Paragraphs>179</Paragraphs>
  <Slides>26</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Century Gothic</vt:lpstr>
      <vt:lpstr>Gotham</vt:lpstr>
      <vt:lpstr>Helvetica LT Std Cond</vt:lpstr>
      <vt:lpstr>Times New Roman</vt:lpstr>
      <vt:lpstr>Office Theme</vt:lpstr>
      <vt:lpstr>NEVADA HAND</vt:lpstr>
      <vt:lpstr> Introductions</vt:lpstr>
      <vt:lpstr>Agenda</vt:lpstr>
      <vt:lpstr>About Nevada HAND</vt:lpstr>
      <vt:lpstr>Company Timeline</vt:lpstr>
      <vt:lpstr>Company Timeline</vt:lpstr>
      <vt:lpstr>Mission and Vision</vt:lpstr>
      <vt:lpstr>Property Portfolio</vt:lpstr>
      <vt:lpstr>HAND Senior Living</vt:lpstr>
      <vt:lpstr>Nevada HAND’s Property Portfolio (cont.)</vt:lpstr>
      <vt:lpstr>Our Approach</vt:lpstr>
      <vt:lpstr>PowerPoint Presentation</vt:lpstr>
      <vt:lpstr>Nevada HAND’s Current Projects</vt:lpstr>
      <vt:lpstr>Annual Economic Impact</vt:lpstr>
      <vt:lpstr>Nevada HAND Residents</vt:lpstr>
      <vt:lpstr>PowerPoint Presentation</vt:lpstr>
      <vt:lpstr>Resident Services</vt:lpstr>
      <vt:lpstr>PowerPoint Presentation</vt:lpstr>
      <vt:lpstr>Community Partners</vt:lpstr>
      <vt:lpstr>PowerPoint Presentation</vt:lpstr>
      <vt:lpstr>What is Affordable Housing?</vt:lpstr>
      <vt:lpstr>Affordable Housing  in Nevada</vt:lpstr>
      <vt:lpstr>PowerPoint Presentation</vt:lpstr>
      <vt:lpstr>Affordable Housing Solutions</vt:lpstr>
      <vt:lpstr>How to Support Us</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NEVADA HAND</dc:title>
  <dc:creator>Gabrielle Broeker</dc:creator>
  <cp:lastModifiedBy>Wendy Thornley</cp:lastModifiedBy>
  <cp:revision>23</cp:revision>
  <dcterms:created xsi:type="dcterms:W3CDTF">2020-09-11T17:06:58Z</dcterms:created>
  <dcterms:modified xsi:type="dcterms:W3CDTF">2023-01-12T20:23:33Z</dcterms:modified>
</cp:coreProperties>
</file>